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lsx" ContentType="application/vnd.openxmlformats-officedocument.spreadsheetml.sheet"/>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Default Extension="emf" ContentType="image/x-emf"/>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59" r:id="rId1"/>
  </p:sldMasterIdLst>
  <p:notesMasterIdLst>
    <p:notesMasterId r:id="rId34"/>
  </p:notesMasterIdLst>
  <p:sldIdLst>
    <p:sldId id="256" r:id="rId2"/>
    <p:sldId id="257" r:id="rId3"/>
    <p:sldId id="258" r:id="rId4"/>
    <p:sldId id="276" r:id="rId5"/>
    <p:sldId id="279" r:id="rId6"/>
    <p:sldId id="299" r:id="rId7"/>
    <p:sldId id="301" r:id="rId8"/>
    <p:sldId id="300" r:id="rId9"/>
    <p:sldId id="277" r:id="rId10"/>
    <p:sldId id="280" r:id="rId11"/>
    <p:sldId id="259" r:id="rId12"/>
    <p:sldId id="305" r:id="rId13"/>
    <p:sldId id="281" r:id="rId14"/>
    <p:sldId id="288" r:id="rId15"/>
    <p:sldId id="264" r:id="rId16"/>
    <p:sldId id="303" r:id="rId17"/>
    <p:sldId id="304" r:id="rId18"/>
    <p:sldId id="289" r:id="rId19"/>
    <p:sldId id="290" r:id="rId20"/>
    <p:sldId id="284" r:id="rId21"/>
    <p:sldId id="285" r:id="rId22"/>
    <p:sldId id="286" r:id="rId23"/>
    <p:sldId id="287" r:id="rId24"/>
    <p:sldId id="296" r:id="rId25"/>
    <p:sldId id="266" r:id="rId26"/>
    <p:sldId id="267" r:id="rId27"/>
    <p:sldId id="268" r:id="rId28"/>
    <p:sldId id="302" r:id="rId29"/>
    <p:sldId id="270" r:id="rId30"/>
    <p:sldId id="271" r:id="rId31"/>
    <p:sldId id="294" r:id="rId32"/>
    <p:sldId id="298" r:id="rId33"/>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1pPr>
    <a:lvl2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2pPr>
    <a:lvl3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3pPr>
    <a:lvl4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4pPr>
    <a:lvl5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5pPr>
    <a:lvl6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6pPr>
    <a:lvl7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7pPr>
    <a:lvl8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8pPr>
    <a:lvl9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A459A"/>
    <a:srgbClr val="44517B"/>
    <a:srgbClr val="6282B8"/>
    <a:srgbClr val="769DDE"/>
  </p:clrMru>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0045" autoAdjust="0"/>
  </p:normalViewPr>
  <p:slideViewPr>
    <p:cSldViewPr snapToGrid="0" snapToObjects="1">
      <p:cViewPr varScale="1">
        <p:scale>
          <a:sx n="72" d="100"/>
          <a:sy n="72" d="100"/>
        </p:scale>
        <p:origin x="-139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
        <p:nvSpPr>
          <p:cNvPr id="3" name="Shape 3"/>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pPr marL="914400" lvl="1" indent="-317500">
              <a:buClr>
                <a:srgbClr val="000000"/>
              </a:buClr>
              <a:buSzPct val="100000"/>
              <a:buFont typeface="Courier New"/>
              <a:buChar char="o"/>
            </a:pPr>
            <a:r>
              <a:rPr/>
              <a:t>
</a:t>
            </a:r>
          </a:p>
          <a:p>
            <a:endParaRPr/>
          </a:p>
          <a:p>
            <a:endParaRPr/>
          </a:p>
          <a:p>
            <a:endParaRPr/>
          </a:p>
          <a:p>
            <a:endParaRPr/>
          </a:p>
          <a:p>
            <a:endParaRPr/>
          </a:p>
          <a:p>
            <a:endParaRPr/>
          </a:p>
          <a:p>
            <a:endParaRPr/>
          </a:p>
        </p:txBody>
      </p:sp>
    </p:spTree>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0"/>
        <p:cNvGrpSpPr/>
        <p:nvPr/>
      </p:nvGrpSpPr>
      <p:grpSpPr>
        <a:xfrm>
          <a:off x="0" y="0"/>
          <a:ext cx="0" cy="0"/>
          <a:chOff x="0" y="0"/>
          <a:chExt cx="0" cy="0"/>
        </a:xfrm>
      </p:grpSpPr>
      <p:sp>
        <p:nvSpPr>
          <p:cNvPr id="101" name="Shape 101"/>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endParaRPr dirty="0"/>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programs increasingly use </a:t>
            </a:r>
            <a:r>
              <a:rPr lang="en-US" dirty="0" err="1" smtClean="0"/>
              <a:t>cellphones</a:t>
            </a:r>
            <a:r>
              <a:rPr lang="en-US" dirty="0" smtClean="0"/>
              <a:t> and websites</a:t>
            </a:r>
            <a:r>
              <a:rPr lang="en-US" baseline="0" dirty="0" smtClean="0"/>
              <a:t> (e.g. Fox Foundation’s clinical trial finder)</a:t>
            </a:r>
            <a:r>
              <a:rPr lang="en-US" dirty="0" smtClean="0"/>
              <a:t> there’s data that comes about as a result of their clients using these services</a:t>
            </a:r>
            <a:r>
              <a:rPr lang="en-US" baseline="0" dirty="0" smtClean="0"/>
              <a:t> that could be captured, learned from, have tools built on, etc.</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9"/>
        <p:cNvGrpSpPr/>
        <p:nvPr/>
      </p:nvGrpSpPr>
      <p:grpSpPr>
        <a:xfrm>
          <a:off x="0" y="0"/>
          <a:ext cx="0" cy="0"/>
          <a:chOff x="0" y="0"/>
          <a:chExt cx="0" cy="0"/>
        </a:xfrm>
      </p:grpSpPr>
      <p:sp>
        <p:nvSpPr>
          <p:cNvPr id="120" name="Shape 120"/>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r>
              <a:rPr lang="en-US" dirty="0" smtClean="0"/>
              <a:t>Turns out one of the big reasons</a:t>
            </a:r>
            <a:r>
              <a:rPr lang="en-US" baseline="0" dirty="0" smtClean="0"/>
              <a:t> for these aside from lack of data is lack of capacity.  Few data experts and few resources to get more.</a:t>
            </a: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Data scientists!</a:t>
            </a:r>
            <a:r>
              <a:rPr lang="en-US" baseline="0" dirty="0" smtClean="0"/>
              <a:t>  You scrape, clean, analyze, visualize, build tools on data all day!  And more than that, you do it all night!  You’re at this conference you’re going to </a:t>
            </a:r>
            <a:r>
              <a:rPr lang="en-US" baseline="0" dirty="0" err="1" smtClean="0"/>
              <a:t>hackathons</a:t>
            </a:r>
            <a:r>
              <a:rPr lang="en-US" baseline="0" dirty="0" smtClean="0"/>
              <a:t> you’re excited to help!  This is the first year more keynotes than not have been talking about doing more with the skills and data we have (quote some).  So how do we get the excitement of the data science community to bear on the social sector?</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those are some</a:t>
            </a:r>
            <a:r>
              <a:rPr lang="en-US" baseline="0" dirty="0" smtClean="0"/>
              <a:t> big problems - not enough usable data, not enough high quality data, no capacity to look at data if those problems are solved.  Hey, I know some people who deal with those problems all the time…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1"/>
        <p:cNvGrpSpPr/>
        <p:nvPr/>
      </p:nvGrpSpPr>
      <p:grpSpPr>
        <a:xfrm>
          <a:off x="0" y="0"/>
          <a:ext cx="0" cy="0"/>
          <a:chOff x="0" y="0"/>
          <a:chExt cx="0" cy="0"/>
        </a:xfrm>
      </p:grpSpPr>
      <p:sp>
        <p:nvSpPr>
          <p:cNvPr id="152" name="Shape 152"/>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r>
              <a:rPr lang="en-US" dirty="0" smtClean="0"/>
              <a:t>Us!  That’s what we both</a:t>
            </a:r>
            <a:r>
              <a:rPr lang="en-US" baseline="0" dirty="0" smtClean="0"/>
              <a:t> do!  </a:t>
            </a:r>
          </a:p>
          <a:p>
            <a:endParaRPr lang="en-US" baseline="0" dirty="0" smtClean="0"/>
          </a:p>
          <a:p>
            <a:r>
              <a:rPr lang="en-US" baseline="0" dirty="0" smtClean="0"/>
              <a:t>MCIC – (spotlight Virginia!)</a:t>
            </a:r>
          </a:p>
          <a:p>
            <a:r>
              <a:rPr lang="en-US" baseline="0" dirty="0" smtClean="0"/>
              <a:t>DWB – (Spotlight Jake!)</a:t>
            </a:r>
          </a:p>
          <a:p>
            <a:endParaRPr lang="en-US" baseline="0" dirty="0" smtClean="0"/>
          </a:p>
          <a:p>
            <a:r>
              <a:rPr lang="en-US" dirty="0" smtClean="0"/>
              <a:t>Definitely mention</a:t>
            </a:r>
            <a:r>
              <a:rPr lang="en-US" baseline="0" dirty="0" smtClean="0"/>
              <a:t> Code for America, </a:t>
            </a:r>
            <a:r>
              <a:rPr lang="en-US" baseline="0" dirty="0" err="1" smtClean="0"/>
              <a:t>ScraperWiki</a:t>
            </a:r>
            <a:r>
              <a:rPr lang="en-US" baseline="0" dirty="0" smtClean="0"/>
              <a:t>, </a:t>
            </a:r>
            <a:r>
              <a:rPr lang="en-US" baseline="0" dirty="0" err="1" smtClean="0"/>
              <a:t>Kaggle</a:t>
            </a:r>
            <a:r>
              <a:rPr lang="en-US" baseline="0" dirty="0" smtClean="0"/>
              <a:t> here, who are doing great things in scraping, building </a:t>
            </a:r>
            <a:r>
              <a:rPr lang="en-US" baseline="0" dirty="0" err="1" smtClean="0"/>
              <a:t>gov</a:t>
            </a:r>
            <a:r>
              <a:rPr lang="en-US" baseline="0" dirty="0" smtClean="0"/>
              <a:t> tools, etc.  We’re from these orgs though, so we’ll tell you what we do.</a:t>
            </a:r>
          </a:p>
          <a:p>
            <a:endParaRPr lang="en-US" baseline="0" dirty="0" smtClean="0"/>
          </a:p>
          <a:p>
            <a:r>
              <a:rPr lang="en-US" baseline="0" dirty="0" smtClean="0"/>
              <a:t>(I have 3 examples here, but I want your advice on which one or two to show)</a:t>
            </a:r>
            <a:endParaRPr dirty="0"/>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Rectangle 1"/>
          <p:cNvSpPr>
            <a:spLocks noGrp="1" noRot="1" noChangeAspect="1" noChangeArrowheads="1"/>
          </p:cNvSpPr>
          <p:nvPr>
            <p:ph type="sldImg"/>
          </p:nvPr>
        </p:nvSpPr>
        <p:spPr>
          <a:solidFill>
            <a:srgbClr val="FFFFFF"/>
          </a:solidFill>
          <a:ln/>
        </p:spPr>
      </p:sp>
      <p:sp>
        <p:nvSpPr>
          <p:cNvPr id="191491" name="Rectangle 2"/>
          <p:cNvSpPr>
            <a:spLocks noGrp="1" noChangeArrowheads="1"/>
          </p:cNvSpPr>
          <p:nvPr>
            <p:ph type="body" idx="1"/>
          </p:nvPr>
        </p:nvSpPr>
        <p:spPr>
          <a:noFill/>
          <a:ln/>
        </p:spPr>
        <p:txBody>
          <a:bodyPr/>
          <a:lstStyle/>
          <a:p>
            <a:pPr eaLnBrk="1" hangingPunct="1"/>
            <a:r>
              <a:rPr lang="en-US" dirty="0">
                <a:latin typeface="Tahoma" charset="0"/>
                <a:ea typeface="Tahoma" charset="0"/>
                <a:cs typeface="Tahoma" charset="0"/>
                <a:sym typeface="Tahoma" charset="0"/>
              </a:rPr>
              <a:t> Let me give you an example - the NY Civil Liberties Union works to uphold the civil rights of every New Yorker.  They wanted to know if the NYPD was using racial discrimination.  When they were stopped and frisked people in the streets, were they being racially biased?  This is a very important question to their mission.</a:t>
            </a:r>
          </a:p>
          <a:p>
            <a:pPr eaLnBrk="1" hangingPunct="1"/>
            <a:endParaRPr lang="en-US" dirty="0">
              <a:latin typeface="Tahoma" charset="0"/>
              <a:ea typeface="Tahoma" charset="0"/>
              <a:cs typeface="Tahoma" charset="0"/>
              <a:sym typeface="Tahoma" charset="0"/>
            </a:endParaRPr>
          </a:p>
          <a:p>
            <a:pPr eaLnBrk="1" hangingPunct="1"/>
            <a:r>
              <a:rPr lang="en-US" dirty="0">
                <a:latin typeface="Tahoma" charset="0"/>
                <a:ea typeface="Tahoma" charset="0"/>
                <a:cs typeface="Tahoma" charset="0"/>
                <a:sym typeface="Tahoma" charset="0"/>
              </a:rPr>
              <a:t>And what’s cool is that the NYPD actually makes a lot of data available about every time they stop and frisk someone, from where it happened, to what age the person was, to where it happened, to whether they had an AK47 on them.  So here’s a great dataset that could help the NYCLU answer some really core questions and help them make some really important decisions.  Great!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1"/>
          <p:cNvSpPr>
            <a:spLocks noGrp="1" noRot="1" noChangeAspect="1" noChangeArrowheads="1"/>
          </p:cNvSpPr>
          <p:nvPr>
            <p:ph type="sldImg"/>
          </p:nvPr>
        </p:nvSpPr>
        <p:spPr>
          <a:solidFill>
            <a:srgbClr val="FFFFFF"/>
          </a:solidFill>
          <a:ln/>
        </p:spPr>
      </p:sp>
      <p:sp>
        <p:nvSpPr>
          <p:cNvPr id="193539" name="Rectangle 2"/>
          <p:cNvSpPr>
            <a:spLocks noGrp="1" noChangeArrowheads="1"/>
          </p:cNvSpPr>
          <p:nvPr>
            <p:ph type="body" idx="1"/>
          </p:nvPr>
        </p:nvSpPr>
        <p:spPr>
          <a:noFill/>
          <a:ln/>
        </p:spPr>
        <p:txBody>
          <a:bodyPr/>
          <a:lstStyle/>
          <a:p>
            <a:pPr eaLnBrk="1" hangingPunct="1"/>
            <a:r>
              <a:rPr lang="en-US">
                <a:latin typeface="Tahoma" charset="0"/>
                <a:ea typeface="Tahoma" charset="0"/>
                <a:cs typeface="Tahoma" charset="0"/>
                <a:sym typeface="Tahoma" charset="0"/>
              </a:rPr>
              <a:t> Here's the data.  Can anyone tell me if racial discrimination is happening?  Neither can I.  And that ignores what it took to get this into this format.  Unless you have a data scientist, this is probably where you stop.  Or you try to struggle through it or contract it out, but that takes money and lots of time.  Without an expert, this is what you’re stuck with and it’s where most groups give up.</a:t>
            </a:r>
          </a:p>
          <a:p>
            <a:pPr eaLnBrk="1" hangingPunct="1"/>
            <a:endParaRPr lang="en-US">
              <a:latin typeface="Tahoma" charset="0"/>
              <a:ea typeface="Tahoma" charset="0"/>
              <a:cs typeface="Tahoma" charset="0"/>
              <a:sym typeface="Tahoma" charset="0"/>
            </a:endParaRPr>
          </a:p>
          <a:p>
            <a:pPr eaLnBrk="1" hangingPunct="1"/>
            <a:r>
              <a:rPr lang="en-US">
                <a:latin typeface="Tahoma" charset="0"/>
                <a:ea typeface="Tahoma" charset="0"/>
                <a:cs typeface="Tahoma" charset="0"/>
                <a:sym typeface="Tahoma" charset="0"/>
              </a:rPr>
              <a:t>Our volunteers worked together with NYCLU to help them see what was in this data and this is what they came up with.  This is a tool that maps every stop and frisk in 2010 in each precinct by race, taking into account the number of people of that race in that precinct.  Immediately you can SEE things here - up here there’s a high number of black people being stopped and frisked proportional to the number of blacks living there.  You couldn’t SEE that in that list.  You would never SEE that.  So now you no longer have a block of numbers, you have a lens to help you understand.  And while that doesn’t fully answer the question (that’s a tricky question) and gives you a place to start and to see and understand what’s going on.  </a:t>
            </a:r>
          </a:p>
          <a:p>
            <a:pPr eaLnBrk="1" hangingPunct="1"/>
            <a:endParaRPr lang="en-US">
              <a:latin typeface="Tahoma" charset="0"/>
              <a:ea typeface="Tahoma" charset="0"/>
              <a:cs typeface="Tahoma" charset="0"/>
              <a:sym typeface="Tahoma" charset="0"/>
            </a:endParaRPr>
          </a:p>
          <a:p>
            <a:pPr eaLnBrk="1" hangingPunct="1"/>
            <a:r>
              <a:rPr lang="en-US">
                <a:latin typeface="Tahoma" charset="0"/>
                <a:ea typeface="Tahoma" charset="0"/>
                <a:cs typeface="Tahoma" charset="0"/>
                <a:sym typeface="Tahoma" charset="0"/>
              </a:rPr>
              <a:t>And moreover, this tool doesn’t just help NYCLU answer important questions, it helps them ask important questinos.   Oh, the map gets bright right before the end of the month, that's weird - does NYPD have a quota?  That would be a violation of civil rights - that would be core to their mission and this would let them make those decisions better.</a:t>
            </a:r>
          </a:p>
          <a:p>
            <a:pPr eaLnBrk="1" hangingPunct="1"/>
            <a:endParaRPr lang="en-US">
              <a:latin typeface="Tahoma" charset="0"/>
              <a:ea typeface="Tahoma" charset="0"/>
              <a:cs typeface="Tahoma" charset="0"/>
              <a:sym typeface="Tahoma" charset="0"/>
            </a:endParaRPr>
          </a:p>
          <a:p>
            <a:pPr eaLnBrk="1" hangingPunct="1"/>
            <a:endParaRPr lang="en-US">
              <a:latin typeface="Tahoma" charset="0"/>
              <a:ea typeface="Tahoma" charset="0"/>
              <a:cs typeface="Tahoma" charset="0"/>
              <a:sym typeface="Tahoma" charset="0"/>
            </a:endParaRPr>
          </a:p>
          <a:p>
            <a:pPr eaLnBrk="1" hangingPunct="1"/>
            <a:r>
              <a:rPr lang="en-US">
                <a:latin typeface="Tahoma" charset="0"/>
                <a:ea typeface="Tahoma" charset="0"/>
                <a:cs typeface="Tahoma" charset="0"/>
                <a:sym typeface="Tahoma" charset="0"/>
              </a:rPr>
              <a:t>Oh and I almost forgot - how did this get made?  We invited volunteers, those geeks from the hackathon built this.  In under 24 hours.    That’s incredible!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Slide Image Placeholder 1"/>
          <p:cNvSpPr>
            <a:spLocks noGrp="1" noRot="1" noChangeAspect="1"/>
          </p:cNvSpPr>
          <p:nvPr>
            <p:ph type="sldImg"/>
          </p:nvPr>
        </p:nvSpPr>
        <p:spPr>
          <a:ln/>
        </p:spPr>
      </p:sp>
      <p:sp>
        <p:nvSpPr>
          <p:cNvPr id="195587" name="Notes Placeholder 2"/>
          <p:cNvSpPr>
            <a:spLocks noGrp="1"/>
          </p:cNvSpPr>
          <p:nvPr>
            <p:ph type="body" idx="1"/>
          </p:nvPr>
        </p:nvSpPr>
        <p:spPr>
          <a:noFill/>
          <a:ln/>
        </p:spPr>
        <p:txBody>
          <a:bodyPr/>
          <a:lstStyle/>
          <a:p>
            <a:r>
              <a:rPr lang="en-US" smtClean="0"/>
              <a:t>The United Nations Global Pulse conducted an international survey of wellbeing where people responded via cellphone about how happy they were.  Before the UN could even assess people’s wellbeing, however, they needed to know where the survey responses were coming from.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108" name="Shape 108"/>
          <p:cNvSpPr>
            <a:spLocks noGrp="1"/>
          </p:cNvSpPr>
          <p:nvPr>
            <p:ph type="body" idx="1"/>
          </p:nvPr>
        </p:nvSpPr>
        <p:spPr>
          <a:xfrm>
            <a:off x="685800" y="4343400"/>
            <a:ext cx="5486399" cy="4114800"/>
          </a:xfrm>
          <a:prstGeom prst="rect">
            <a:avLst/>
          </a:prstGeom>
          <a:noFill/>
          <a:ln>
            <a:noFill/>
          </a:ln>
        </p:spPr>
        <p:txBody>
          <a:bodyPr lIns="91425" tIns="91425" rIns="91425" bIns="91425" anchor="t" anchorCtr="0">
            <a:spAutoFit/>
          </a:bodyPr>
          <a:lstStyle/>
          <a:p>
            <a:r>
              <a:rPr sz="1200" b="0" i="0" u="none" strike="noStrike" cap="none" baseline="0" dirty="0">
                <a:solidFill>
                  <a:schemeClr val="dk1"/>
                </a:solidFill>
                <a:latin typeface="Arial" panose="00000000000000000000"/>
                <a:ea typeface="Arial" panose="00000000000000000000"/>
                <a:cs typeface="Arial" panose="00000000000000000000"/>
                <a:sym typeface="Arial" panose="00000000000000000000"/>
              </a:rPr>
              <a:t>The halcyon age of data!  Data is more prevalent than ever and helps us make better decisions everywhere - better decisions about what movies to watch, better decisions about how to get from A to B, better decisions about who to be friends </a:t>
            </a:r>
            <a:r>
              <a:rPr sz="1200" b="0" i="0" u="none" strike="noStrike" cap="none" baseline="0" dirty="0" smtClean="0">
                <a:solidFill>
                  <a:schemeClr val="dk1"/>
                </a:solidFill>
                <a:latin typeface="Arial" panose="00000000000000000000"/>
                <a:ea typeface="Arial" panose="00000000000000000000"/>
                <a:cs typeface="Arial" panose="00000000000000000000"/>
                <a:sym typeface="Arial" panose="00000000000000000000"/>
              </a:rPr>
              <a:t>with</a:t>
            </a:r>
            <a:r>
              <a:rPr lang="en-US" sz="1200" b="0" i="0" u="none" strike="noStrike" cap="none" baseline="0" dirty="0" smtClean="0">
                <a:solidFill>
                  <a:schemeClr val="dk1"/>
                </a:solidFill>
                <a:latin typeface="Arial" panose="00000000000000000000"/>
                <a:ea typeface="Arial" panose="00000000000000000000"/>
                <a:cs typeface="Arial" panose="00000000000000000000"/>
                <a:sym typeface="Arial" panose="00000000000000000000"/>
              </a:rPr>
              <a:t> – everything.</a:t>
            </a:r>
            <a:endParaRPr sz="1200" b="0" i="0" u="none" strike="noStrike" cap="none" baseline="0" dirty="0" smtClean="0">
              <a:solidFill>
                <a:schemeClr val="dk1"/>
              </a:solidFill>
              <a:latin typeface="Arial" panose="00000000000000000000"/>
              <a:ea typeface="Arial" panose="00000000000000000000"/>
              <a:cs typeface="Arial" panose="00000000000000000000"/>
              <a:sym typeface="Arial" panose="00000000000000000000"/>
            </a:endParaRPr>
          </a:p>
          <a:p>
            <a:endParaRPr dirty="0" smtClean="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Slide Image Placeholder 1"/>
          <p:cNvSpPr>
            <a:spLocks noGrp="1" noRot="1" noChangeAspect="1"/>
          </p:cNvSpPr>
          <p:nvPr>
            <p:ph type="sldImg"/>
          </p:nvPr>
        </p:nvSpPr>
        <p:spPr>
          <a:ln/>
        </p:spPr>
      </p:sp>
      <p:sp>
        <p:nvSpPr>
          <p:cNvPr id="197635" name="Notes Placeholder 2"/>
          <p:cNvSpPr>
            <a:spLocks noGrp="1"/>
          </p:cNvSpPr>
          <p:nvPr>
            <p:ph type="body" idx="1"/>
          </p:nvPr>
        </p:nvSpPr>
        <p:spPr>
          <a:noFill/>
          <a:ln/>
        </p:spPr>
        <p:txBody>
          <a:bodyPr/>
          <a:lstStyle/>
          <a:p>
            <a:r>
              <a:rPr lang="en-US" smtClean="0"/>
              <a:t>Their data starts equally opaque…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2" name="Slide Image Placeholder 1"/>
          <p:cNvSpPr>
            <a:spLocks noGrp="1" noRot="1" noChangeAspect="1"/>
          </p:cNvSpPr>
          <p:nvPr>
            <p:ph type="sldImg"/>
          </p:nvPr>
        </p:nvSpPr>
        <p:spPr>
          <a:ln/>
        </p:spPr>
      </p:sp>
      <p:sp>
        <p:nvSpPr>
          <p:cNvPr id="199683" name="Notes Placeholder 2"/>
          <p:cNvSpPr>
            <a:spLocks noGrp="1"/>
          </p:cNvSpPr>
          <p:nvPr>
            <p:ph type="body" idx="1"/>
          </p:nvPr>
        </p:nvSpPr>
        <p:spPr>
          <a:noFill/>
          <a:ln/>
        </p:spPr>
        <p:txBody>
          <a:bodyPr/>
          <a:lstStyle/>
          <a:p>
            <a:r>
              <a:rPr lang="en-US" smtClean="0"/>
              <a:t>But when put into a format like this, you can immediately see where people responded from and when. </a:t>
            </a:r>
          </a:p>
          <a:p>
            <a:endParaRPr lang="en-US" smtClean="0"/>
          </a:p>
          <a:p>
            <a:r>
              <a:rPr lang="en-US" smtClean="0"/>
              <a:t>This visualization by Paul Butler, a volunteer, was so important that it was used in a presentation to the UN General Assembly about the importance of using data for development., so tools like this are already being used to shape the international conversation on thinking about data.  </a:t>
            </a:r>
          </a:p>
          <a:p>
            <a:endParaRPr lang="en-US" smtClean="0"/>
          </a:p>
          <a:p>
            <a:r>
              <a:rPr lang="en-US" smtClean="0"/>
              <a:t>But lest you think everything is mapping, social organizations have broad needs,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great.  How awesome is it when the social sector and data people get together?  So great.</a:t>
            </a:r>
          </a:p>
          <a:p>
            <a:r>
              <a:rPr lang="en-US" dirty="0" smtClean="0"/>
              <a:t/>
            </a:r>
            <a:br>
              <a:rPr lang="en-US" dirty="0" smtClean="0"/>
            </a:br>
            <a:r>
              <a:rPr lang="en-US" dirty="0" smtClean="0"/>
              <a:t>But you know what?  Let’s think</a:t>
            </a:r>
            <a:r>
              <a:rPr lang="en-US" baseline="0" dirty="0" smtClean="0"/>
              <a:t> bigger.  Why stop there?  We’re going to raise two interesting ideas to think about that this audience can help with and that we’re seeing brewing in the data + social good world:</a:t>
            </a:r>
          </a:p>
          <a:p>
            <a:endParaRPr lang="en-US" baseline="0" dirty="0" smtClean="0"/>
          </a:p>
          <a:p>
            <a:pPr marL="228600" indent="-228600">
              <a:buAutoNum type="arabicParenR"/>
            </a:pPr>
            <a:r>
              <a:rPr lang="en-US" baseline="0" dirty="0" smtClean="0"/>
              <a:t>More data for the common good, in particular private sector data</a:t>
            </a:r>
          </a:p>
          <a:p>
            <a:pPr marL="228600" indent="-228600">
              <a:buAutoNum type="arabicParenR"/>
            </a:pPr>
            <a:endParaRPr lang="en-US" baseline="0" dirty="0" smtClean="0"/>
          </a:p>
          <a:p>
            <a:pPr marL="228600" indent="-228600">
              <a:buAutoNum type="arabicParenR"/>
            </a:pPr>
            <a:r>
              <a:rPr lang="en-US" baseline="0" dirty="0" smtClean="0"/>
              <a:t>Multi-party collaborations</a:t>
            </a:r>
          </a:p>
          <a:p>
            <a:pPr marL="228600" indent="-228600">
              <a:buAutoNum type="arabicParenR"/>
            </a:pPr>
            <a:endParaRPr lang="en-US" baseline="0" dirty="0" smtClean="0"/>
          </a:p>
          <a:p>
            <a:pPr marL="228600" indent="-228600">
              <a:buAutoNum type="arabicParenR"/>
            </a:pP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3"/>
        <p:cNvGrpSpPr/>
        <p:nvPr/>
      </p:nvGrpSpPr>
      <p:grpSpPr>
        <a:xfrm>
          <a:off x="0" y="0"/>
          <a:ext cx="0" cy="0"/>
          <a:chOff x="0" y="0"/>
          <a:chExt cx="0" cy="0"/>
        </a:xfrm>
      </p:grpSpPr>
      <p:sp>
        <p:nvSpPr>
          <p:cNvPr id="164" name="Shape 164"/>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r>
              <a:rPr sz="1800" b="0" i="0" u="none" strike="noStrike" cap="none" baseline="0" dirty="0"/>
              <a:t>Getting ready for Katrina.  What if first responders had known who to expect in a house, how many people, whether disabled or not, children or elderly</a:t>
            </a:r>
            <a:r>
              <a:rPr sz="1800" b="0" i="0" u="none" strike="noStrike" cap="none" baseline="0" dirty="0" smtClean="0"/>
              <a:t>?</a:t>
            </a:r>
            <a:endParaRPr lang="en-US" sz="1800" b="0" i="0" u="none" strike="noStrike" cap="none" baseline="0" dirty="0" smtClean="0"/>
          </a:p>
          <a:p>
            <a:endParaRPr lang="en-US" sz="1800" b="0" i="0" u="none" strike="noStrike" cap="none" baseline="0" dirty="0" smtClean="0"/>
          </a:p>
          <a:p>
            <a:r>
              <a:rPr lang="en-US" sz="1800" b="0" i="0" u="none" strike="noStrike" cap="none" baseline="0" dirty="0" err="1" smtClean="0"/>
              <a:t>Trulia</a:t>
            </a:r>
            <a:endParaRPr lang="en-US" sz="1800" b="0" i="0" u="none" strike="noStrike" cap="none" baseline="0" dirty="0" smtClean="0"/>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0"/>
        <p:cNvGrpSpPr/>
        <p:nvPr/>
      </p:nvGrpSpPr>
      <p:grpSpPr>
        <a:xfrm>
          <a:off x="0" y="0"/>
          <a:ext cx="0" cy="0"/>
          <a:chOff x="0" y="0"/>
          <a:chExt cx="0" cy="0"/>
        </a:xfrm>
      </p:grpSpPr>
      <p:sp>
        <p:nvSpPr>
          <p:cNvPr id="171" name="Shape 171"/>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r>
              <a:rPr lang="en-US" sz="1800" b="0" i="0" u="none" strike="noStrike" cap="none" baseline="0" dirty="0" smtClean="0"/>
              <a:t>What if that data had been used another way?  What if some </a:t>
            </a:r>
            <a:r>
              <a:rPr lang="en-US" sz="1800" b="0" i="0" u="none" strike="noStrike" cap="none" baseline="0" dirty="0" err="1" smtClean="0"/>
              <a:t>anonymized</a:t>
            </a:r>
            <a:r>
              <a:rPr lang="en-US" sz="1800" b="0" i="0" u="none" strike="noStrike" cap="none" baseline="0" dirty="0" smtClean="0"/>
              <a:t> aggregated form had been used to help this group, </a:t>
            </a:r>
            <a:r>
              <a:rPr sz="1800" b="0" i="0" u="none" strike="noStrike" cap="none" baseline="0" dirty="0" smtClean="0"/>
              <a:t>FQHC</a:t>
            </a:r>
            <a:r>
              <a:rPr sz="1800" b="0" i="0" u="none" strike="noStrike" cap="none" baseline="0" dirty="0"/>
              <a:t>.  Where are the people I need to reach out to? </a:t>
            </a:r>
            <a:r>
              <a:rPr sz="1800" b="0" i="0" u="none" strike="noStrike" cap="none" baseline="0" dirty="0" smtClean="0"/>
              <a:t> </a:t>
            </a:r>
            <a:r>
              <a:rPr lang="en-US" sz="1800" b="0" i="0" u="none" strike="noStrike" cap="none" baseline="0" dirty="0" smtClean="0"/>
              <a:t>Can you point them to us instead? </a:t>
            </a:r>
          </a:p>
          <a:p>
            <a:endParaRPr lang="en-US" sz="1800" b="0" i="0" u="none" strike="noStrike" cap="none" baseline="0" dirty="0" smtClean="0"/>
          </a:p>
          <a:p>
            <a:r>
              <a:rPr lang="en-US" sz="1800" b="0" i="0" u="none" strike="noStrike" cap="none" baseline="0" dirty="0" smtClean="0"/>
              <a:t>See, Target has awesome private data.  Think about the data sources of the rest of the private sector – LinkedIn, Google, </a:t>
            </a:r>
            <a:r>
              <a:rPr lang="en-US" sz="1800" b="0" i="0" u="none" strike="noStrike" cap="none" baseline="0" dirty="0" err="1" smtClean="0"/>
              <a:t>OKCupid</a:t>
            </a:r>
            <a:r>
              <a:rPr lang="en-US" sz="1800" b="0" i="0" u="none" strike="noStrike" cap="none" baseline="0" dirty="0" smtClean="0"/>
              <a:t> – what if we could get some of that beyond the wall? (GRANTED:  Huge privacy / open data concerns.  Just an idea right now)</a:t>
            </a:r>
            <a:endParaRPr sz="1800" b="0" i="0" u="none" strike="noStrike" cap="none" baseline="0" dirty="0"/>
          </a:p>
        </p:txBody>
      </p:sp>
      <p:sp>
        <p:nvSpPr>
          <p:cNvPr id="172" name="Shape 1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
        <p:nvSpPr>
          <p:cNvPr id="179" name="Shape 179"/>
          <p:cNvSpPr>
            <a:spLocks noGrp="1"/>
          </p:cNvSpPr>
          <p:nvPr>
            <p:ph type="body" idx="1"/>
          </p:nvPr>
        </p:nvSpPr>
        <p:spPr>
          <a:xfrm>
            <a:off x="685800" y="4343400"/>
            <a:ext cx="5486399" cy="4114800"/>
          </a:xfrm>
          <a:prstGeom prst="rect">
            <a:avLst/>
          </a:prstGeom>
          <a:noFill/>
          <a:ln>
            <a:noFill/>
          </a:ln>
        </p:spPr>
        <p:txBody>
          <a:bodyPr lIns="91425" tIns="91425" rIns="91425" bIns="91425" anchor="t" anchorCtr="0">
            <a:spAutoFit/>
          </a:bodyPr>
          <a:lstStyle/>
          <a:p>
            <a:r>
              <a:rPr lang="en-US" sz="1800" b="0" i="0" u="none" strike="noStrike" cap="none" baseline="0" dirty="0" smtClean="0"/>
              <a:t>Another example, </a:t>
            </a:r>
            <a:r>
              <a:rPr sz="1800" b="0" i="0" u="none" strike="noStrike" cap="none" baseline="0" dirty="0" smtClean="0"/>
              <a:t>As </a:t>
            </a:r>
            <a:r>
              <a:rPr sz="1800" b="0" i="0" u="none" strike="noStrike" cap="none" baseline="0" dirty="0"/>
              <a:t>vision becomes impaired, Google search results</a:t>
            </a:r>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191" name="Shape 191"/>
          <p:cNvSpPr>
            <a:spLocks noGrp="1"/>
          </p:cNvSpPr>
          <p:nvPr>
            <p:ph type="body" idx="1"/>
          </p:nvPr>
        </p:nvSpPr>
        <p:spPr>
          <a:xfrm>
            <a:off x="685800" y="4343400"/>
            <a:ext cx="5486399" cy="4114800"/>
          </a:xfrm>
          <a:prstGeom prst="rect">
            <a:avLst/>
          </a:prstGeom>
          <a:noFill/>
          <a:ln>
            <a:noFill/>
          </a:ln>
        </p:spPr>
        <p:txBody>
          <a:bodyPr lIns="91425" tIns="91425" rIns="91425" bIns="91425" anchor="t" anchorCtr="0">
            <a:spAutoFit/>
          </a:bodyPr>
          <a:lstStyle/>
          <a:p>
            <a:r>
              <a:rPr sz="1800" b="0" i="0" u="none" strike="noStrike" cap="none" baseline="0"/>
              <a:t>As you can see, we have a lot of groups that touch the data problem, but they’re all separate.  </a:t>
            </a:r>
          </a:p>
          <a:p>
            <a:endParaRPr/>
          </a:p>
          <a:p>
            <a:r>
              <a:rPr sz="1800" b="0" i="0" u="none" strike="noStrike" cap="none" baseline="0"/>
              <a:t>Gov’t has awesome data and vision, but doesn’t know where to direct the data.</a:t>
            </a:r>
          </a:p>
          <a:p>
            <a:r>
              <a:rPr sz="1800" b="0" i="0" u="none" strike="noStrike" cap="none" baseline="0"/>
              <a:t>Social orgs have the vision to help the world but don’t know where to get the data or how to use it.</a:t>
            </a:r>
          </a:p>
          <a:p>
            <a:r>
              <a:rPr sz="1800" b="0" i="0" u="none" strike="noStrike" cap="none" baseline="0"/>
              <a:t>Private sector has awesome data and most of the data scientists.</a:t>
            </a:r>
          </a:p>
          <a:p>
            <a:r>
              <a:rPr sz="1800" b="0" i="0" u="none" strike="noStrike" cap="none" baseline="0"/>
              <a:t>Data scientists have the skills and know what questions to ask, but don’t have the networks to connect it to the cause.  </a:t>
            </a:r>
          </a:p>
          <a:p>
            <a:endParaRPr/>
          </a:p>
          <a:p>
            <a:r>
              <a:rPr sz="1800" b="0" i="0" u="none" strike="noStrike" cap="none" baseline="0"/>
              <a:t>It’s a top-down world.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sp>
      <p:sp>
        <p:nvSpPr>
          <p:cNvPr id="196" name="Shape 196"/>
          <p:cNvSpPr>
            <a:spLocks noGrp="1"/>
          </p:cNvSpPr>
          <p:nvPr>
            <p:ph type="body" idx="1"/>
          </p:nvPr>
        </p:nvSpPr>
        <p:spPr>
          <a:xfrm>
            <a:off x="685800" y="4343400"/>
            <a:ext cx="5486399" cy="4114800"/>
          </a:xfrm>
          <a:prstGeom prst="rect">
            <a:avLst/>
          </a:prstGeom>
          <a:noFill/>
          <a:ln>
            <a:noFill/>
          </a:ln>
        </p:spPr>
        <p:txBody>
          <a:bodyPr lIns="91425" tIns="91425" rIns="91425" bIns="91425" anchor="t" anchorCtr="0">
            <a:spAutoFit/>
          </a:bodyPr>
          <a:lstStyle/>
          <a:p>
            <a:r>
              <a:rPr sz="1800" b="0" i="0" u="none" strike="noStrike" cap="none" baseline="0"/>
              <a:t>What we need is a paradigm shift to a bottom-up world – civic hackers combining with data people and social orgs, governments lending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1"/>
        <p:cNvGrpSpPr/>
        <p:nvPr/>
      </p:nvGrpSpPr>
      <p:grpSpPr>
        <a:xfrm>
          <a:off x="0" y="0"/>
          <a:ext cx="0" cy="0"/>
          <a:chOff x="0" y="0"/>
          <a:chExt cx="0" cy="0"/>
        </a:xfrm>
      </p:grpSpPr>
      <p:sp>
        <p:nvSpPr>
          <p:cNvPr id="152" name="Shape 152"/>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r>
              <a:rPr lang="en-US" dirty="0" smtClean="0"/>
              <a:t>Definitely mention</a:t>
            </a:r>
            <a:r>
              <a:rPr lang="en-US" baseline="0" dirty="0" smtClean="0"/>
              <a:t> Code for America and </a:t>
            </a:r>
            <a:r>
              <a:rPr lang="en-US" baseline="0" dirty="0" err="1" smtClean="0"/>
              <a:t>ScraperWiki</a:t>
            </a:r>
            <a:r>
              <a:rPr lang="en-US" baseline="0" dirty="0" smtClean="0"/>
              <a:t> here.</a:t>
            </a:r>
            <a:endParaRPr dirty="0"/>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3"/>
        <p:cNvGrpSpPr/>
        <p:nvPr/>
      </p:nvGrpSpPr>
      <p:grpSpPr>
        <a:xfrm>
          <a:off x="0" y="0"/>
          <a:ext cx="0" cy="0"/>
          <a:chOff x="0" y="0"/>
          <a:chExt cx="0" cy="0"/>
        </a:xfrm>
      </p:grpSpPr>
      <p:sp>
        <p:nvSpPr>
          <p:cNvPr id="114" name="Shape 114"/>
          <p:cNvSpPr>
            <a:spLocks noGrp="1"/>
          </p:cNvSpPr>
          <p:nvPr>
            <p:ph type="body" idx="1"/>
          </p:nvPr>
        </p:nvSpPr>
        <p:spPr>
          <a:xfrm>
            <a:off x="685800" y="4343400"/>
            <a:ext cx="5486399" cy="4114800"/>
          </a:xfrm>
          <a:prstGeom prst="rect">
            <a:avLst/>
          </a:prstGeom>
          <a:noFill/>
          <a:ln>
            <a:noFill/>
          </a:ln>
        </p:spPr>
        <p:txBody>
          <a:bodyPr lIns="91425" tIns="91425" rIns="91425" bIns="9142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cap="none" baseline="0" dirty="0" smtClean="0"/>
              <a:t>But what is it driving really?  For all of the amazing breakthroughs we’ve had in the data world, the vast majority live in the private sector and enable things like better ad targeting or product recommendation systems.  </a:t>
            </a:r>
          </a:p>
          <a:p>
            <a:endParaRPr sz="1800" b="0" i="0" u="none" strike="noStrike" cap="none" baseline="0" dirty="0"/>
          </a:p>
        </p:txBody>
      </p:sp>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we’ll leave you with this thought:  If this is what we do with just two communities, what could we do with your skills?  What problems could we all solve with</a:t>
            </a:r>
            <a:r>
              <a:rPr lang="en-US" baseline="0" dirty="0" smtClean="0"/>
              <a:t> your community involved?  What innovative ways could we come up with to bring data and skills to the independent sector in what we do? Come join us, bring your skills, because it’s only with all of our skills, with all of our efforts, when we’re all part of these transformative communities, that we can truly transform the world.</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maybe</a:t>
            </a:r>
            <a:r>
              <a:rPr lang="en-US" baseline="0" dirty="0" smtClean="0"/>
              <a:t> we should look to the people already driving the real change, The Independent Sector – NGOs, non-profits, governments, foundations.  They work every day to try to make the world a better place, but they have a lot of data problems.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Gov statistics</a:t>
            </a:r>
            <a:r>
              <a:rPr lang="en-US" baseline="0" dirty="0" smtClean="0"/>
              <a:t> like the CFFR and the decennial long form, that they used to rely on, are disappearing. [discussion about what the census is, why it’s awesome, why it’s going away, where that leaves orgs]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is federal open data and municipal open data.  There are three kinds of data: operational, administrative, statistical</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Open </a:t>
            </a:r>
            <a:r>
              <a:rPr lang="en-US" dirty="0" err="1" smtClean="0"/>
              <a:t>gov</a:t>
            </a:r>
            <a:r>
              <a:rPr lang="en-US" dirty="0" smtClean="0"/>
              <a:t>.  Gov</a:t>
            </a:r>
            <a:r>
              <a:rPr lang="en-US" baseline="0" dirty="0" smtClean="0"/>
              <a:t> 2.0.  Gov data for economic development.  But “</a:t>
            </a:r>
            <a:r>
              <a:rPr lang="en-US" baseline="0" dirty="0" err="1" smtClean="0"/>
              <a:t>gov</a:t>
            </a:r>
            <a:r>
              <a:rPr lang="en-US" baseline="0" dirty="0" smtClean="0"/>
              <a:t> data” not all the same.  And while </a:t>
            </a:r>
            <a:r>
              <a:rPr lang="en-US" baseline="0" dirty="0" err="1" smtClean="0"/>
              <a:t>gov</a:t>
            </a:r>
            <a:r>
              <a:rPr lang="en-US" baseline="0" dirty="0" smtClean="0"/>
              <a:t> 2.0 is advocating for open data, fed statistical system is languishing.</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err="1" smtClean="0"/>
              <a:t>BrightScope</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data is created from internal practices or projects that could be taken advantage of, but is usually just compiled into a report for funders.  Not used to build out good data tools.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 userDrawn="1">
  <p:cSld name="title">
    <p:bg>
      <p:bgPr>
        <a:blipFill>
          <a:blip r:embed="rId2"/>
          <a:stretch>
            <a:fillRect/>
          </a:stretch>
        </a:blipFill>
        <a:effectLst/>
      </p:bgPr>
    </p:bg>
    <p:spTree>
      <p:nvGrpSpPr>
        <p:cNvPr id="1" name="Shape 12"/>
        <p:cNvGrpSpPr/>
        <p:nvPr/>
      </p:nvGrpSpPr>
      <p:grpSpPr>
        <a:xfrm>
          <a:off x="0" y="0"/>
          <a:ext cx="0" cy="0"/>
          <a:chOff x="0" y="0"/>
          <a:chExt cx="0" cy="0"/>
        </a:xfrm>
      </p:grpSpPr>
      <p:sp>
        <p:nvSpPr>
          <p:cNvPr id="13" name="Shape 13"/>
          <p:cNvSpPr/>
          <p:nvPr/>
        </p:nvSpPr>
        <p:spPr>
          <a:xfrm>
            <a:off x="0" y="0"/>
            <a:ext cx="9144000" cy="6858000"/>
          </a:xfrm>
          <a:prstGeom prst="rect">
            <a:avLst/>
          </a:prstGeom>
          <a:solidFill>
            <a:srgbClr val="FFFFFF"/>
          </a:solidFill>
          <a:ln>
            <a:noFill/>
          </a:ln>
        </p:spPr>
        <p:txBody>
          <a:bodyPr lIns="91425" tIns="45700" rIns="91425" bIns="45700" anchor="ctr" anchorCtr="0">
            <a:sp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vertTx" type="vertTx">
  <p:cSld name="vertTx">
    <p:spTree>
      <p:nvGrpSpPr>
        <p:cNvPr id="1" name="Shape 85"/>
        <p:cNvGrpSpPr/>
        <p:nvPr/>
      </p:nvGrpSpPr>
      <p:grpSpPr>
        <a:xfrm>
          <a:off x="0" y="0"/>
          <a:ext cx="0" cy="0"/>
          <a:chOff x="0" y="0"/>
          <a:chExt cx="0" cy="0"/>
        </a:xfrm>
      </p:grpSpPr>
      <p:sp>
        <p:nvSpPr>
          <p:cNvPr id="86" name="Shape 86"/>
          <p:cNvSpPr>
            <a:spLocks noGrp="1"/>
          </p:cNvSpPr>
          <p:nvPr>
            <p:ph type="title"/>
          </p:nvPr>
        </p:nvSpPr>
        <p:spPr>
          <a:xfrm>
            <a:off x="914400" y="274637"/>
            <a:ext cx="7772400" cy="1143000"/>
          </a:xfrm>
          <a:prstGeom prst="rect">
            <a:avLst/>
          </a:prstGeom>
          <a:noFill/>
          <a:ln>
            <a:noFill/>
          </a:ln>
        </p:spPr>
        <p:txBody>
          <a:bodyPr lIns="91425" tIns="91425" rIns="91425" bIns="91425" anchor="b" anchorCtr="0"/>
          <a:lstStyle>
            <a:lvl1pPr algn="l" rtl="0">
              <a:spcBef>
                <a:spcPts val="0"/>
              </a:spcBef>
              <a:buNone/>
              <a:defRPr sz="4000">
                <a:solidFill>
                  <a:schemeClr val="dk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87" name="Shape 87"/>
          <p:cNvSpPr>
            <a:spLocks noGrp="1"/>
          </p:cNvSpPr>
          <p:nvPr>
            <p:ph type="body" idx="1"/>
          </p:nvPr>
        </p:nvSpPr>
        <p:spPr>
          <a:xfrm>
            <a:off x="914400" y="1447800"/>
            <a:ext cx="7772400" cy="45720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
        <p:nvSpPr>
          <p:cNvPr id="88" name="Shape 88"/>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89" name="Shape 89"/>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90" name="Shape 90"/>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vertTitleAndTx" type="vertTitleAndTx">
  <p:cSld name="vertTitleAndTx">
    <p:spTree>
      <p:nvGrpSpPr>
        <p:cNvPr id="1" name="Shape 91"/>
        <p:cNvGrpSpPr/>
        <p:nvPr/>
      </p:nvGrpSpPr>
      <p:grpSpPr>
        <a:xfrm>
          <a:off x="0" y="0"/>
          <a:ext cx="0" cy="0"/>
          <a:chOff x="0" y="0"/>
          <a:chExt cx="0" cy="0"/>
        </a:xfrm>
      </p:grpSpPr>
      <p:sp>
        <p:nvSpPr>
          <p:cNvPr id="92" name="Shape 92"/>
          <p:cNvSpPr>
            <a:spLocks noGrp="1"/>
          </p:cNvSpPr>
          <p:nvPr>
            <p:ph type="title"/>
          </p:nvPr>
        </p:nvSpPr>
        <p:spPr>
          <a:xfrm>
            <a:off x="6629400" y="274640"/>
            <a:ext cx="2011680" cy="5851525"/>
          </a:xfrm>
          <a:prstGeom prst="rect">
            <a:avLst/>
          </a:prstGeom>
          <a:noFill/>
          <a:ln>
            <a:noFill/>
          </a:ln>
        </p:spPr>
        <p:txBody>
          <a:bodyPr lIns="91425" tIns="91425" rIns="91425" bIns="91425" anchor="b" anchorCtr="0"/>
          <a:lstStyle>
            <a:lvl1pPr algn="l" rtl="0">
              <a:spcBef>
                <a:spcPts val="0"/>
              </a:spcBef>
              <a:buNone/>
              <a:defRPr sz="4000">
                <a:solidFill>
                  <a:schemeClr val="dk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93" name="Shape 93"/>
          <p:cNvSpPr>
            <a:spLocks noGrp="1"/>
          </p:cNvSpPr>
          <p:nvPr>
            <p:ph type="body" idx="1"/>
          </p:nvPr>
        </p:nvSpPr>
        <p:spPr>
          <a:xfrm>
            <a:off x="914400" y="274639"/>
            <a:ext cx="5562600" cy="5851525"/>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
        <p:nvSpPr>
          <p:cNvPr id="94" name="Shape 94"/>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95" name="Shape 95"/>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96" name="Shape 96"/>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bj" type="obj">
  <p:cSld name="obj">
    <p:spTree>
      <p:nvGrpSpPr>
        <p:cNvPr id="1" name="Shape 23"/>
        <p:cNvGrpSpPr/>
        <p:nvPr/>
      </p:nvGrpSpPr>
      <p:grpSpPr>
        <a:xfrm>
          <a:off x="0" y="0"/>
          <a:ext cx="0" cy="0"/>
          <a:chOff x="0" y="0"/>
          <a:chExt cx="0" cy="0"/>
        </a:xfrm>
      </p:grpSpPr>
      <p:sp>
        <p:nvSpPr>
          <p:cNvPr id="24" name="Shape 24"/>
          <p:cNvSpPr>
            <a:spLocks noGrp="1"/>
          </p:cNvSpPr>
          <p:nvPr>
            <p:ph type="title"/>
          </p:nvPr>
        </p:nvSpPr>
        <p:spPr>
          <a:xfrm>
            <a:off x="914400" y="274637"/>
            <a:ext cx="7772400" cy="1143000"/>
          </a:xfrm>
          <a:prstGeom prst="rect">
            <a:avLst/>
          </a:prstGeom>
          <a:noFill/>
          <a:ln>
            <a:noFill/>
          </a:ln>
        </p:spPr>
        <p:txBody>
          <a:bodyPr lIns="91425" tIns="91425" rIns="91425" bIns="91425" anchor="b" anchorCtr="0"/>
          <a:lstStyle>
            <a:lvl1pPr algn="l" rtl="0">
              <a:spcBef>
                <a:spcPts val="0"/>
              </a:spcBef>
              <a:buNone/>
              <a:defRPr sz="4000">
                <a:solidFill>
                  <a:schemeClr val="dk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5" name="Shape 25"/>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26" name="Shape 26"/>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27" name="Shape 27"/>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28" name="Shape 28"/>
          <p:cNvSpPr>
            <a:spLocks noGrp="1"/>
          </p:cNvSpPr>
          <p:nvPr>
            <p:ph type="body" idx="1"/>
          </p:nvPr>
        </p:nvSpPr>
        <p:spPr>
          <a:xfrm>
            <a:off x="914400" y="1447800"/>
            <a:ext cx="7772400" cy="45720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secHead" type="secHead">
  <p:cSld name="secHead">
    <p:bg>
      <p:bgPr>
        <a:blipFill>
          <a:blip r:embed="rId2"/>
          <a:stretch>
            <a:fillRect/>
          </a:stretch>
        </a:blipFill>
        <a:effectLst/>
      </p:bgPr>
    </p:bg>
    <p:spTree>
      <p:nvGrpSpPr>
        <p:cNvPr id="1" name="Shape 29"/>
        <p:cNvGrpSpPr/>
        <p:nvPr/>
      </p:nvGrpSpPr>
      <p:grpSpPr>
        <a:xfrm>
          <a:off x="0" y="0"/>
          <a:ext cx="0" cy="0"/>
          <a:chOff x="0" y="0"/>
          <a:chExt cx="0" cy="0"/>
        </a:xfrm>
      </p:grpSpPr>
      <p:sp>
        <p:nvSpPr>
          <p:cNvPr id="30" name="Shape 30"/>
          <p:cNvSpPr/>
          <p:nvPr/>
        </p:nvSpPr>
        <p:spPr>
          <a:xfrm>
            <a:off x="0" y="0"/>
            <a:ext cx="9144000" cy="6858000"/>
          </a:xfrm>
          <a:prstGeom prst="rect">
            <a:avLst/>
          </a:prstGeom>
          <a:solidFill>
            <a:srgbClr val="FFFFFF"/>
          </a:solidFill>
          <a:ln>
            <a:noFill/>
          </a:ln>
        </p:spPr>
        <p:txBody>
          <a:bodyPr lIns="91425" tIns="45700" rIns="91425" bIns="45700" anchor="ctr" anchorCtr="0">
            <a:spAutoFit/>
          </a:bodyPr>
          <a:lstStyle/>
          <a:p>
            <a:endParaRPr/>
          </a:p>
        </p:txBody>
      </p:sp>
      <p:sp>
        <p:nvSpPr>
          <p:cNvPr id="31" name="Shape 31"/>
          <p:cNvSpPr/>
          <p:nvPr/>
        </p:nvSpPr>
        <p:spPr>
          <a:xfrm>
            <a:off x="65313" y="69754"/>
            <a:ext cx="9013371" cy="6692200"/>
          </a:xfrm>
          <a:prstGeom prst="rect">
            <a:avLst/>
          </a:prstGeom>
          <a:blipFill>
            <a:blip r:embed="rId2"/>
            <a:stretch>
              <a:fillRect/>
            </a:stretch>
          </a:blipFill>
          <a:ln>
            <a:noFill/>
          </a:ln>
        </p:spPr>
      </p:sp>
      <p:sp>
        <p:nvSpPr>
          <p:cNvPr id="32" name="Shape 32"/>
          <p:cNvSpPr/>
          <p:nvPr/>
        </p:nvSpPr>
        <p:spPr>
          <a:xfrm>
            <a:off x="65313" y="69754"/>
            <a:ext cx="9013371" cy="6692200"/>
          </a:xfrm>
          <a:prstGeom prst="roundRect">
            <a:avLst>
              <a:gd name="adj" fmla="val 4929"/>
            </a:avLst>
          </a:prstGeom>
          <a:noFill/>
          <a:ln w="9525" cap="sq">
            <a:solidFill>
              <a:schemeClr val="dk1"/>
            </a:solidFill>
            <a:prstDash val="solid"/>
            <a:round/>
            <a:headEnd type="none" w="sm" len="sm"/>
            <a:tailEnd type="none" w="sm" len="sm"/>
          </a:ln>
        </p:spPr>
        <p:txBody>
          <a:bodyPr lIns="91425" tIns="45700" rIns="91425" bIns="45700" anchor="ctr" anchorCtr="0">
            <a:spAutoFit/>
          </a:bodyPr>
          <a:lstStyle/>
          <a:p>
            <a:endParaRPr/>
          </a:p>
        </p:txBody>
      </p:sp>
      <p:sp>
        <p:nvSpPr>
          <p:cNvPr id="33" name="Shape 33"/>
          <p:cNvSpPr>
            <a:spLocks noGrp="1"/>
          </p:cNvSpPr>
          <p:nvPr>
            <p:ph type="title"/>
          </p:nvPr>
        </p:nvSpPr>
        <p:spPr>
          <a:xfrm>
            <a:off x="722312" y="952500"/>
            <a:ext cx="7772400" cy="1362075"/>
          </a:xfrm>
          <a:prstGeom prst="rect">
            <a:avLst/>
          </a:prstGeom>
          <a:noFill/>
          <a:ln>
            <a:noFill/>
          </a:ln>
        </p:spPr>
        <p:txBody>
          <a:bodyPr lIns="91425" tIns="91425" rIns="91425" bIns="91425" anchor="b" anchorCtr="0"/>
          <a:lstStyle>
            <a:lvl1pPr algn="l" rtl="0">
              <a:buNone/>
              <a:defRPr sz="4000" b="0" cap="none"/>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a:spLocks noGrp="1"/>
          </p:cNvSpPr>
          <p:nvPr>
            <p:ph type="body" idx="1"/>
          </p:nvPr>
        </p:nvSpPr>
        <p:spPr>
          <a:xfrm>
            <a:off x="722312" y="2547938"/>
            <a:ext cx="7772400" cy="1338261"/>
          </a:xfrm>
          <a:prstGeom prst="rect">
            <a:avLst/>
          </a:prstGeom>
          <a:noFill/>
          <a:ln>
            <a:noFill/>
          </a:ln>
        </p:spPr>
        <p:txBody>
          <a:bodyPr lIns="91425" tIns="91425" rIns="91425" bIns="91425" anchor="t" anchorCtr="0"/>
          <a:lstStyle>
            <a:lvl1pPr marL="0" indent="0" rtl="0">
              <a:buNone/>
              <a:defRPr sz="2400">
                <a:solidFill>
                  <a:srgbClr val="3F3F3F"/>
                </a:solidFill>
              </a:defRPr>
            </a:lvl1pPr>
            <a:lvl2pPr rtl="0">
              <a:buNone/>
              <a:defRPr sz="1800">
                <a:solidFill>
                  <a:srgbClr val="3F3F3F"/>
                </a:solidFill>
              </a:defRPr>
            </a:lvl2pPr>
            <a:lvl3pPr rtl="0">
              <a:buNone/>
              <a:defRPr sz="1600">
                <a:solidFill>
                  <a:srgbClr val="3F3F3F"/>
                </a:solidFill>
              </a:defRPr>
            </a:lvl3pPr>
            <a:lvl4pPr rtl="0">
              <a:buNone/>
              <a:defRPr sz="1400">
                <a:solidFill>
                  <a:srgbClr val="3F3F3F"/>
                </a:solidFill>
              </a:defRPr>
            </a:lvl4pPr>
            <a:lvl5pPr rtl="0">
              <a:buNone/>
              <a:defRPr sz="1400">
                <a:solidFill>
                  <a:srgbClr val="3F3F3F"/>
                </a:solidFill>
              </a:defRPr>
            </a:lvl5pPr>
            <a:lvl6pPr rtl="0">
              <a:defRPr/>
            </a:lvl6pPr>
            <a:lvl7pPr rtl="0">
              <a:defRPr/>
            </a:lvl7pPr>
            <a:lvl8pPr rtl="0">
              <a:defRPr/>
            </a:lvl8pPr>
            <a:lvl9pPr rtl="0">
              <a:defRPr/>
            </a:lvl9pPr>
          </a:lstStyle>
          <a:p>
            <a:endParaRPr/>
          </a:p>
        </p:txBody>
      </p:sp>
      <p:sp>
        <p:nvSpPr>
          <p:cNvPr id="35" name="Shape 35"/>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36" name="Shape 36"/>
          <p:cNvSpPr>
            <a:spLocks noGrp="1"/>
          </p:cNvSpPr>
          <p:nvPr>
            <p:ph type="ftr" idx="11"/>
          </p:nvPr>
        </p:nvSpPr>
        <p:spPr>
          <a:xfrm>
            <a:off x="800100" y="6172200"/>
            <a:ext cx="4000500"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37" name="Shape 37"/>
          <p:cNvSpPr/>
          <p:nvPr/>
        </p:nvSpPr>
        <p:spPr>
          <a:xfrm rot="10800000" flipH="1">
            <a:off x="69411" y="2376829"/>
            <a:ext cx="9013514" cy="91439"/>
          </a:xfrm>
          <a:prstGeom prst="rect">
            <a:avLst/>
          </a:prstGeom>
          <a:solidFill>
            <a:schemeClr val="accent1"/>
          </a:solidFill>
          <a:ln>
            <a:noFill/>
          </a:ln>
        </p:spPr>
        <p:txBody>
          <a:bodyPr lIns="91425" tIns="45700" rIns="91425" bIns="45700" anchor="ctr" anchorCtr="0">
            <a:spAutoFit/>
          </a:bodyPr>
          <a:lstStyle/>
          <a:p>
            <a:endParaRPr/>
          </a:p>
        </p:txBody>
      </p:sp>
      <p:sp>
        <p:nvSpPr>
          <p:cNvPr id="38" name="Shape 38"/>
          <p:cNvSpPr/>
          <p:nvPr/>
        </p:nvSpPr>
        <p:spPr>
          <a:xfrm>
            <a:off x="69146" y="2341475"/>
            <a:ext cx="9013780" cy="45718"/>
          </a:xfrm>
          <a:prstGeom prst="rect">
            <a:avLst/>
          </a:prstGeom>
          <a:solidFill>
            <a:srgbClr val="E39072"/>
          </a:solidFill>
          <a:ln>
            <a:noFill/>
          </a:ln>
        </p:spPr>
        <p:txBody>
          <a:bodyPr lIns="91425" tIns="45700" rIns="91425" bIns="45700" anchor="ctr" anchorCtr="0">
            <a:spAutoFit/>
          </a:bodyPr>
          <a:lstStyle/>
          <a:p>
            <a:endParaRPr/>
          </a:p>
        </p:txBody>
      </p:sp>
      <p:sp>
        <p:nvSpPr>
          <p:cNvPr id="39" name="Shape 39"/>
          <p:cNvSpPr/>
          <p:nvPr/>
        </p:nvSpPr>
        <p:spPr>
          <a:xfrm>
            <a:off x="68305" y="2468880"/>
            <a:ext cx="9014621" cy="45719"/>
          </a:xfrm>
          <a:prstGeom prst="rect">
            <a:avLst/>
          </a:prstGeom>
          <a:solidFill>
            <a:schemeClr val="accent5"/>
          </a:solidFill>
          <a:ln>
            <a:noFill/>
          </a:ln>
        </p:spPr>
        <p:txBody>
          <a:bodyPr lIns="91425" tIns="45700" rIns="91425" bIns="45700" anchor="ctr" anchorCtr="0">
            <a:spAutoFit/>
          </a:bodyPr>
          <a:lstStyle/>
          <a:p>
            <a:endParaRPr/>
          </a:p>
        </p:txBody>
      </p:sp>
      <p:sp>
        <p:nvSpPr>
          <p:cNvPr id="40" name="Shape 40"/>
          <p:cNvSpPr>
            <a:spLocks noGrp="1"/>
          </p:cNvSpPr>
          <p:nvPr>
            <p:ph type="sldNum" idx="12"/>
          </p:nvPr>
        </p:nvSpPr>
        <p:spPr>
          <a:xfrm>
            <a:off x="146304" y="6208776"/>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Obj" type="twoObj">
  <p:cSld name="twoObj">
    <p:spTree>
      <p:nvGrpSpPr>
        <p:cNvPr id="1" name="Shape 41"/>
        <p:cNvGrpSpPr/>
        <p:nvPr/>
      </p:nvGrpSpPr>
      <p:grpSpPr>
        <a:xfrm>
          <a:off x="0" y="0"/>
          <a:ext cx="0" cy="0"/>
          <a:chOff x="0" y="0"/>
          <a:chExt cx="0" cy="0"/>
        </a:xfrm>
      </p:grpSpPr>
      <p:sp>
        <p:nvSpPr>
          <p:cNvPr id="42" name="Shape 42"/>
          <p:cNvSpPr>
            <a:spLocks noGrp="1"/>
          </p:cNvSpPr>
          <p:nvPr>
            <p:ph type="title"/>
          </p:nvPr>
        </p:nvSpPr>
        <p:spPr>
          <a:xfrm>
            <a:off x="914400" y="274637"/>
            <a:ext cx="7772400" cy="1143000"/>
          </a:xfrm>
          <a:prstGeom prst="rect">
            <a:avLst/>
          </a:prstGeom>
          <a:noFill/>
          <a:ln>
            <a:noFill/>
          </a:ln>
        </p:spPr>
        <p:txBody>
          <a:bodyPr lIns="91425" tIns="91425" rIns="91425" bIns="91425" anchor="b" anchorCtr="0"/>
          <a:lstStyle>
            <a:lvl1pPr algn="l" rtl="0">
              <a:spcBef>
                <a:spcPts val="0"/>
              </a:spcBef>
              <a:buNone/>
              <a:defRPr sz="4000">
                <a:solidFill>
                  <a:schemeClr val="dk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3" name="Shape 43"/>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44" name="Shape 44"/>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45" name="Shape 45"/>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46" name="Shape 46"/>
          <p:cNvSpPr>
            <a:spLocks noGrp="1"/>
          </p:cNvSpPr>
          <p:nvPr>
            <p:ph type="body" idx="1"/>
          </p:nvPr>
        </p:nvSpPr>
        <p:spPr>
          <a:xfrm>
            <a:off x="914400" y="1447800"/>
            <a:ext cx="3749040" cy="45720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
        <p:nvSpPr>
          <p:cNvPr id="47" name="Shape 47"/>
          <p:cNvSpPr>
            <a:spLocks noGrp="1"/>
          </p:cNvSpPr>
          <p:nvPr>
            <p:ph type="body" idx="2"/>
          </p:nvPr>
        </p:nvSpPr>
        <p:spPr>
          <a:xfrm>
            <a:off x="4933950" y="1447800"/>
            <a:ext cx="3749040" cy="45720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woTxTwoObj" type="twoTxTwoObj">
  <p:cSld name="twoTxTwoObj">
    <p:spTree>
      <p:nvGrpSpPr>
        <p:cNvPr id="1" name="Shape 48"/>
        <p:cNvGrpSpPr/>
        <p:nvPr/>
      </p:nvGrpSpPr>
      <p:grpSpPr>
        <a:xfrm>
          <a:off x="0" y="0"/>
          <a:ext cx="0" cy="0"/>
          <a:chOff x="0" y="0"/>
          <a:chExt cx="0" cy="0"/>
        </a:xfrm>
      </p:grpSpPr>
      <p:sp>
        <p:nvSpPr>
          <p:cNvPr id="49" name="Shape 49"/>
          <p:cNvSpPr>
            <a:spLocks noGrp="1"/>
          </p:cNvSpPr>
          <p:nvPr>
            <p:ph type="title"/>
          </p:nvPr>
        </p:nvSpPr>
        <p:spPr>
          <a:xfrm>
            <a:off x="914400" y="273050"/>
            <a:ext cx="7772400" cy="1143000"/>
          </a:xfrm>
          <a:prstGeom prst="rect">
            <a:avLst/>
          </a:prstGeom>
          <a:noFill/>
          <a:ln>
            <a:noFill/>
          </a:ln>
        </p:spPr>
        <p:txBody>
          <a:bodyPr lIns="91425" tIns="91425" rIns="91425" bIns="91425" anchor="b" anchorCtr="0"/>
          <a:lstStyle>
            <a:lvl1pPr rtl="0">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0" name="Shape 50"/>
          <p:cNvSpPr>
            <a:spLocks noGrp="1"/>
          </p:cNvSpPr>
          <p:nvPr>
            <p:ph type="body" idx="1"/>
          </p:nvPr>
        </p:nvSpPr>
        <p:spPr>
          <a:xfrm>
            <a:off x="914400" y="1447800"/>
            <a:ext cx="3733800" cy="762000"/>
          </a:xfrm>
          <a:prstGeom prst="rect">
            <a:avLst/>
          </a:prstGeom>
          <a:noFill/>
          <a:ln>
            <a:noFill/>
          </a:ln>
        </p:spPr>
        <p:txBody>
          <a:bodyPr lIns="91425" tIns="91425" rIns="91425" bIns="91425" anchor="b" anchorCtr="0"/>
          <a:lstStyle>
            <a:lvl1pPr marL="0" indent="0" rtl="0">
              <a:buNone/>
              <a:defRPr sz="2400" b="1">
                <a:solidFill>
                  <a:schemeClr val="accent1"/>
                </a:solidFill>
              </a:defRPr>
            </a:lvl1pPr>
            <a:lvl2pPr rtl="0">
              <a:buNone/>
              <a:defRPr sz="2000" b="1"/>
            </a:lvl2pPr>
            <a:lvl3pPr rtl="0">
              <a:buNone/>
              <a:defRPr sz="1800" b="1"/>
            </a:lvl3pPr>
            <a:lvl4pPr rtl="0">
              <a:buNone/>
              <a:defRPr sz="1600" b="1"/>
            </a:lvl4pPr>
            <a:lvl5pPr rtl="0">
              <a:buNone/>
              <a:defRPr sz="1600" b="1"/>
            </a:lvl5pPr>
            <a:lvl6pPr rtl="0">
              <a:defRPr/>
            </a:lvl6pPr>
            <a:lvl7pPr rtl="0">
              <a:defRPr/>
            </a:lvl7pPr>
            <a:lvl8pPr rtl="0">
              <a:defRPr/>
            </a:lvl8pPr>
            <a:lvl9pPr rtl="0">
              <a:defRPr/>
            </a:lvl9pPr>
          </a:lstStyle>
          <a:p>
            <a:endParaRPr/>
          </a:p>
        </p:txBody>
      </p:sp>
      <p:sp>
        <p:nvSpPr>
          <p:cNvPr id="51" name="Shape 51"/>
          <p:cNvSpPr>
            <a:spLocks noGrp="1"/>
          </p:cNvSpPr>
          <p:nvPr>
            <p:ph type="body" idx="2"/>
          </p:nvPr>
        </p:nvSpPr>
        <p:spPr>
          <a:xfrm>
            <a:off x="4953000" y="1447800"/>
            <a:ext cx="3733800" cy="762000"/>
          </a:xfrm>
          <a:prstGeom prst="rect">
            <a:avLst/>
          </a:prstGeom>
          <a:noFill/>
          <a:ln>
            <a:noFill/>
          </a:ln>
        </p:spPr>
        <p:txBody>
          <a:bodyPr lIns="91425" tIns="91425" rIns="91425" bIns="91425" anchor="b" anchorCtr="0"/>
          <a:lstStyle>
            <a:lvl1pPr marL="0" indent="0" rtl="0">
              <a:buNone/>
              <a:defRPr sz="2400" b="1">
                <a:solidFill>
                  <a:schemeClr val="accent1"/>
                </a:solidFill>
              </a:defRPr>
            </a:lvl1pPr>
            <a:lvl2pPr rtl="0">
              <a:buNone/>
              <a:defRPr sz="2000" b="1"/>
            </a:lvl2pPr>
            <a:lvl3pPr rtl="0">
              <a:buNone/>
              <a:defRPr sz="1800" b="1"/>
            </a:lvl3pPr>
            <a:lvl4pPr rtl="0">
              <a:buNone/>
              <a:defRPr sz="1600" b="1"/>
            </a:lvl4pPr>
            <a:lvl5pPr rtl="0">
              <a:buNone/>
              <a:defRPr sz="1600" b="1"/>
            </a:lvl5pPr>
            <a:lvl6pPr rtl="0">
              <a:defRPr/>
            </a:lvl6pPr>
            <a:lvl7pPr rtl="0">
              <a:defRPr/>
            </a:lvl7pPr>
            <a:lvl8pPr rtl="0">
              <a:defRPr/>
            </a:lvl8pPr>
            <a:lvl9pPr rtl="0">
              <a:defRPr/>
            </a:lvl9pPr>
          </a:lstStyle>
          <a:p>
            <a:endParaRPr/>
          </a:p>
        </p:txBody>
      </p:sp>
      <p:sp>
        <p:nvSpPr>
          <p:cNvPr id="52" name="Shape 52"/>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53" name="Shape 53"/>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54" name="Shape 54"/>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55" name="Shape 55"/>
          <p:cNvSpPr>
            <a:spLocks noGrp="1"/>
          </p:cNvSpPr>
          <p:nvPr>
            <p:ph type="body" idx="3"/>
          </p:nvPr>
        </p:nvSpPr>
        <p:spPr>
          <a:xfrm>
            <a:off x="914400" y="2247900"/>
            <a:ext cx="3733800" cy="38862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
        <p:nvSpPr>
          <p:cNvPr id="56" name="Shape 56"/>
          <p:cNvSpPr>
            <a:spLocks noGrp="1"/>
          </p:cNvSpPr>
          <p:nvPr>
            <p:ph type="body" idx="4"/>
          </p:nvPr>
        </p:nvSpPr>
        <p:spPr>
          <a:xfrm>
            <a:off x="4953000" y="2247900"/>
            <a:ext cx="3733800" cy="38862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titleOnly" type="titleOnly">
  <p:cSld name="titleOnly">
    <p:spTree>
      <p:nvGrpSpPr>
        <p:cNvPr id="1" name="Shape 57"/>
        <p:cNvGrpSpPr/>
        <p:nvPr/>
      </p:nvGrpSpPr>
      <p:grpSpPr>
        <a:xfrm>
          <a:off x="0" y="0"/>
          <a:ext cx="0" cy="0"/>
          <a:chOff x="0" y="0"/>
          <a:chExt cx="0" cy="0"/>
        </a:xfrm>
      </p:grpSpPr>
      <p:sp>
        <p:nvSpPr>
          <p:cNvPr id="58" name="Shape 58"/>
          <p:cNvSpPr>
            <a:spLocks noGrp="1"/>
          </p:cNvSpPr>
          <p:nvPr>
            <p:ph type="title"/>
          </p:nvPr>
        </p:nvSpPr>
        <p:spPr>
          <a:xfrm>
            <a:off x="914400" y="274637"/>
            <a:ext cx="7772400" cy="1143000"/>
          </a:xfrm>
          <a:prstGeom prst="rect">
            <a:avLst/>
          </a:prstGeom>
          <a:noFill/>
          <a:ln>
            <a:noFill/>
          </a:ln>
        </p:spPr>
        <p:txBody>
          <a:bodyPr lIns="91425" tIns="91425" rIns="91425" bIns="91425" anchor="b" anchorCtr="0"/>
          <a:lstStyle>
            <a:lvl1pPr algn="l" rtl="0">
              <a:spcBef>
                <a:spcPts val="0"/>
              </a:spcBef>
              <a:buNone/>
              <a:defRPr sz="4000">
                <a:solidFill>
                  <a:schemeClr val="dk2"/>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9" name="Shape 59"/>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60" name="Shape 60"/>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61" name="Shape 61"/>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blank" type="blank">
  <p:cSld name="blank">
    <p:spTree>
      <p:nvGrpSpPr>
        <p:cNvPr id="1" name="Shape 62"/>
        <p:cNvGrpSpPr/>
        <p:nvPr/>
      </p:nvGrpSpPr>
      <p:grpSpPr>
        <a:xfrm>
          <a:off x="0" y="0"/>
          <a:ext cx="0" cy="0"/>
          <a:chOff x="0" y="0"/>
          <a:chExt cx="0" cy="0"/>
        </a:xfrm>
      </p:grpSpPr>
      <p:sp>
        <p:nvSpPr>
          <p:cNvPr id="63" name="Shape 63"/>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64" name="Shape 64"/>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65" name="Shape 65"/>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objTx" type="objTx">
  <p:cSld name="objTx">
    <p:spTree>
      <p:nvGrpSpPr>
        <p:cNvPr id="1" name="Shape 66"/>
        <p:cNvGrpSpPr/>
        <p:nvPr/>
      </p:nvGrpSpPr>
      <p:grpSpPr>
        <a:xfrm>
          <a:off x="0" y="0"/>
          <a:ext cx="0" cy="0"/>
          <a:chOff x="0" y="0"/>
          <a:chExt cx="0" cy="0"/>
        </a:xfrm>
      </p:grpSpPr>
      <p:sp>
        <p:nvSpPr>
          <p:cNvPr id="67" name="Shape 67"/>
          <p:cNvSpPr/>
          <p:nvPr/>
        </p:nvSpPr>
        <p:spPr>
          <a:xfrm>
            <a:off x="0" y="0"/>
            <a:ext cx="9144000" cy="6858000"/>
          </a:xfrm>
          <a:prstGeom prst="rect">
            <a:avLst/>
          </a:prstGeom>
          <a:solidFill>
            <a:srgbClr val="FFFFFF"/>
          </a:solidFill>
          <a:ln>
            <a:noFill/>
          </a:ln>
        </p:spPr>
        <p:txBody>
          <a:bodyPr lIns="91425" tIns="45700" rIns="91425" bIns="45700" anchor="ctr" anchorCtr="0">
            <a:spAutoFit/>
          </a:bodyPr>
          <a:lstStyle/>
          <a:p>
            <a:endParaRPr/>
          </a:p>
        </p:txBody>
      </p:sp>
      <p:sp>
        <p:nvSpPr>
          <p:cNvPr id="68" name="Shape 68"/>
          <p:cNvSpPr/>
          <p:nvPr/>
        </p:nvSpPr>
        <p:spPr>
          <a:xfrm>
            <a:off x="64008" y="69754"/>
            <a:ext cx="9013371" cy="6693408"/>
          </a:xfrm>
          <a:prstGeom prst="roundRect">
            <a:avLst>
              <a:gd name="adj" fmla="val 4929"/>
            </a:avLst>
          </a:prstGeom>
          <a:solidFill>
            <a:schemeClr val="lt1"/>
          </a:solidFill>
          <a:ln w="9525" cap="sq">
            <a:solidFill>
              <a:schemeClr val="dk1"/>
            </a:solidFill>
            <a:prstDash val="solid"/>
            <a:round/>
            <a:headEnd type="none" w="sm" len="sm"/>
            <a:tailEnd type="none" w="sm" len="sm"/>
          </a:ln>
        </p:spPr>
        <p:txBody>
          <a:bodyPr lIns="91425" tIns="45700" rIns="91425" bIns="45700" anchor="ctr" anchorCtr="0">
            <a:spAutoFit/>
          </a:bodyPr>
          <a:lstStyle/>
          <a:p>
            <a:endParaRPr/>
          </a:p>
        </p:txBody>
      </p:sp>
      <p:sp>
        <p:nvSpPr>
          <p:cNvPr id="69" name="Shape 69"/>
          <p:cNvSpPr>
            <a:spLocks noGrp="1"/>
          </p:cNvSpPr>
          <p:nvPr>
            <p:ph type="title"/>
          </p:nvPr>
        </p:nvSpPr>
        <p:spPr>
          <a:xfrm>
            <a:off x="914400" y="273050"/>
            <a:ext cx="7772400" cy="1143000"/>
          </a:xfrm>
          <a:prstGeom prst="rect">
            <a:avLst/>
          </a:prstGeom>
          <a:noFill/>
          <a:ln>
            <a:noFill/>
          </a:ln>
        </p:spPr>
        <p:txBody>
          <a:bodyPr lIns="91425" tIns="91425" rIns="91425" bIns="91425" anchor="b" anchorCtr="0"/>
          <a:lstStyle>
            <a:lvl1pPr algn="l" rtl="0">
              <a:buNone/>
              <a:defRPr sz="4000" b="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0" name="Shape 70"/>
          <p:cNvSpPr>
            <a:spLocks noGrp="1"/>
          </p:cNvSpPr>
          <p:nvPr>
            <p:ph type="body" idx="1"/>
          </p:nvPr>
        </p:nvSpPr>
        <p:spPr>
          <a:xfrm>
            <a:off x="914400" y="1600200"/>
            <a:ext cx="1904999" cy="4495800"/>
          </a:xfrm>
          <a:prstGeom prst="rect">
            <a:avLst/>
          </a:prstGeom>
          <a:noFill/>
          <a:ln>
            <a:noFill/>
          </a:ln>
        </p:spPr>
        <p:txBody>
          <a:bodyPr lIns="91425" tIns="91425" rIns="91425" bIns="91425" anchor="t" anchorCtr="0"/>
          <a:lstStyle>
            <a:lvl1pPr marL="0" indent="0" rtl="0">
              <a:buNone/>
              <a:defRPr sz="1800"/>
            </a:lvl1pPr>
            <a:lvl2pPr rtl="0">
              <a:buNone/>
              <a:defRPr sz="1200"/>
            </a:lvl2pPr>
            <a:lvl3pPr rtl="0">
              <a:buNone/>
              <a:defRPr sz="1000"/>
            </a:lvl3pPr>
            <a:lvl4pPr rtl="0">
              <a:buNone/>
              <a:defRPr sz="900"/>
            </a:lvl4pPr>
            <a:lvl5pPr rtl="0">
              <a:buNone/>
              <a:defRPr sz="900"/>
            </a:lvl5pPr>
            <a:lvl6pPr rtl="0">
              <a:defRPr/>
            </a:lvl6pPr>
            <a:lvl7pPr rtl="0">
              <a:defRPr/>
            </a:lvl7pPr>
            <a:lvl8pPr rtl="0">
              <a:defRPr/>
            </a:lvl8pPr>
            <a:lvl9pPr rtl="0">
              <a:defRPr/>
            </a:lvl9pPr>
          </a:lstStyle>
          <a:p>
            <a:endParaRPr/>
          </a:p>
        </p:txBody>
      </p:sp>
      <p:sp>
        <p:nvSpPr>
          <p:cNvPr id="71" name="Shape 71"/>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72" name="Shape 72"/>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73" name="Shape 73"/>
          <p:cNvSpPr>
            <a:spLocks noGrp="1"/>
          </p:cNvSpPr>
          <p:nvPr>
            <p:ph type="sldNum" idx="12"/>
          </p:nvPr>
        </p:nvSpPr>
        <p:spPr>
          <a:xfrm>
            <a:off x="146304" y="6210300"/>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74" name="Shape 74"/>
          <p:cNvSpPr>
            <a:spLocks noGrp="1"/>
          </p:cNvSpPr>
          <p:nvPr>
            <p:ph type="body" idx="2"/>
          </p:nvPr>
        </p:nvSpPr>
        <p:spPr>
          <a:xfrm>
            <a:off x="2971800" y="1600200"/>
            <a:ext cx="5714999" cy="4495800"/>
          </a:xfrm>
          <a:prstGeom prst="rect">
            <a:avLst/>
          </a:prstGeom>
          <a:noFill/>
          <a:ln>
            <a:noFill/>
          </a:ln>
        </p:spPr>
        <p:txBody>
          <a:bodyPr lIns="91425" tIns="91425" rIns="91425" bIns="91425" anchor="t" anchorCtr="0"/>
          <a:lstStyle>
            <a:lvl1pPr marL="274320" indent="-188595" algn="l" rtl="0">
              <a:spcBef>
                <a:spcPts val="580"/>
              </a:spcBef>
              <a:buClr>
                <a:schemeClr val="accent1"/>
              </a:buClr>
              <a:buFont typeface="Arial"/>
              <a:buChar char="•"/>
              <a:defRPr sz="2600">
                <a:solidFill>
                  <a:schemeClr val="dk1"/>
                </a:solidFill>
              </a:defRPr>
            </a:lvl1pPr>
            <a:lvl2pPr marL="548640" indent="-154940" algn="l" rtl="0">
              <a:spcBef>
                <a:spcPts val="370"/>
              </a:spcBef>
              <a:buClr>
                <a:schemeClr val="accent2"/>
              </a:buClr>
              <a:buFont typeface="Arial"/>
              <a:buChar char="•"/>
              <a:defRPr sz="2400">
                <a:solidFill>
                  <a:schemeClr val="dk1"/>
                </a:solidFill>
              </a:defRPr>
            </a:lvl2pPr>
            <a:lvl3pPr marL="822960" indent="-175260" algn="l" rtl="0">
              <a:spcBef>
                <a:spcPts val="370"/>
              </a:spcBef>
              <a:buClr>
                <a:srgbClr val="E39072"/>
              </a:buClr>
              <a:buFont typeface="Arial"/>
              <a:buChar char="•"/>
              <a:defRPr sz="2000">
                <a:solidFill>
                  <a:schemeClr val="dk1"/>
                </a:solidFill>
              </a:defRPr>
            </a:lvl3pPr>
            <a:lvl4pPr marL="1097280" indent="-173355" algn="l" rtl="0">
              <a:spcBef>
                <a:spcPts val="370"/>
              </a:spcBef>
              <a:buClr>
                <a:schemeClr val="accent3"/>
              </a:buClr>
              <a:buFont typeface="Arial"/>
              <a:buChar char="•"/>
              <a:defRPr sz="2000">
                <a:solidFill>
                  <a:schemeClr val="dk1"/>
                </a:solidFill>
              </a:defRPr>
            </a:lvl4pPr>
            <a:lvl5pPr marL="1371600" indent="-101600" algn="l" rtl="0">
              <a:spcBef>
                <a:spcPts val="370"/>
              </a:spcBef>
              <a:buClr>
                <a:schemeClr val="accent3"/>
              </a:buClr>
              <a:buFont typeface="Courier New"/>
              <a:buChar char="o"/>
              <a:defRPr sz="2000">
                <a:solidFill>
                  <a:schemeClr val="dk1"/>
                </a:solidFill>
              </a:defRPr>
            </a:lvl5pPr>
            <a:lvl6pPr marL="1645920" indent="-166370" algn="l" rtl="0">
              <a:spcBef>
                <a:spcPts val="370"/>
              </a:spcBef>
              <a:buClr>
                <a:schemeClr val="accent3"/>
              </a:buClr>
              <a:buFont typeface="Arial"/>
              <a:buChar char="•"/>
              <a:defRPr sz="1800" baseline="0">
                <a:solidFill>
                  <a:schemeClr val="dk1"/>
                </a:solidFill>
              </a:defRPr>
            </a:lvl6pPr>
            <a:lvl7pPr marL="1920240" indent="-161289" algn="l" rtl="0">
              <a:spcBef>
                <a:spcPts val="370"/>
              </a:spcBef>
              <a:buClr>
                <a:schemeClr val="accent2"/>
              </a:buClr>
              <a:buFont typeface="Arial"/>
              <a:buChar char="•"/>
              <a:defRPr sz="1800">
                <a:solidFill>
                  <a:schemeClr val="dk1"/>
                </a:solidFill>
              </a:defRPr>
            </a:lvl7pPr>
            <a:lvl8pPr marL="2194560" indent="-168910" algn="l" rtl="0">
              <a:spcBef>
                <a:spcPts val="370"/>
              </a:spcBef>
              <a:buClr>
                <a:srgbClr val="E39072"/>
              </a:buClr>
              <a:buFont typeface="Arial"/>
              <a:buChar char="•"/>
              <a:defRPr sz="1800">
                <a:solidFill>
                  <a:schemeClr val="dk1"/>
                </a:solidFill>
              </a:defRPr>
            </a:lvl8pPr>
            <a:lvl9pPr marL="2468880" indent="-163829" algn="l" rtl="0">
              <a:spcBef>
                <a:spcPts val="370"/>
              </a:spcBef>
              <a:buClr>
                <a:srgbClr val="C28077"/>
              </a:buClr>
              <a:buFont typeface="Arial"/>
              <a:buChar char="•"/>
              <a:defRPr sz="1800">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matchingName="picTx" type="picTx">
  <p:cSld name="picTx">
    <p:spTree>
      <p:nvGrpSpPr>
        <p:cNvPr id="1" name="Shape 75"/>
        <p:cNvGrpSpPr/>
        <p:nvPr/>
      </p:nvGrpSpPr>
      <p:grpSpPr>
        <a:xfrm>
          <a:off x="0" y="0"/>
          <a:ext cx="0" cy="0"/>
          <a:chOff x="0" y="0"/>
          <a:chExt cx="0" cy="0"/>
        </a:xfrm>
      </p:grpSpPr>
      <p:sp>
        <p:nvSpPr>
          <p:cNvPr id="76" name="Shape 76"/>
          <p:cNvSpPr>
            <a:spLocks noGrp="1"/>
          </p:cNvSpPr>
          <p:nvPr>
            <p:ph type="title"/>
          </p:nvPr>
        </p:nvSpPr>
        <p:spPr>
          <a:xfrm>
            <a:off x="914400" y="4900550"/>
            <a:ext cx="7315200" cy="522288"/>
          </a:xfrm>
          <a:prstGeom prst="rect">
            <a:avLst/>
          </a:prstGeom>
          <a:noFill/>
          <a:ln>
            <a:noFill/>
          </a:ln>
        </p:spPr>
        <p:txBody>
          <a:bodyPr lIns="91425" tIns="91425" rIns="91425" bIns="91425" anchor="ctr" anchorCtr="0"/>
          <a:lstStyle>
            <a:lvl1pPr algn="l" rtl="0">
              <a:buNone/>
              <a:defRPr sz="2800" b="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77" name="Shape 77"/>
          <p:cNvSpPr>
            <a:spLocks noGrp="1"/>
          </p:cNvSpPr>
          <p:nvPr>
            <p:ph type="body" idx="1"/>
          </p:nvPr>
        </p:nvSpPr>
        <p:spPr>
          <a:xfrm>
            <a:off x="914400" y="5445825"/>
            <a:ext cx="7315200" cy="685799"/>
          </a:xfrm>
          <a:prstGeom prst="rect">
            <a:avLst/>
          </a:prstGeom>
          <a:noFill/>
          <a:ln>
            <a:noFill/>
          </a:ln>
        </p:spPr>
        <p:txBody>
          <a:bodyPr lIns="91425" tIns="91425" rIns="91425" bIns="91425" anchor="t" anchorCtr="0"/>
          <a:lstStyle>
            <a:lvl1pPr marL="0" indent="0" rtl="0">
              <a:buNone/>
              <a:defRPr sz="1600"/>
            </a:lvl1pPr>
            <a:lvl2pPr rtl="0">
              <a:defRPr sz="1200"/>
            </a:lvl2pPr>
            <a:lvl3pPr rtl="0">
              <a:defRPr sz="1000"/>
            </a:lvl3pPr>
            <a:lvl4pPr rtl="0">
              <a:defRPr sz="900"/>
            </a:lvl4pPr>
            <a:lvl5pPr rtl="0">
              <a:defRPr sz="900"/>
            </a:lvl5pPr>
            <a:lvl6pPr rtl="0">
              <a:defRPr/>
            </a:lvl6pPr>
            <a:lvl7pPr rtl="0">
              <a:defRPr/>
            </a:lvl7pPr>
            <a:lvl8pPr rtl="0">
              <a:defRPr/>
            </a:lvl8pPr>
            <a:lvl9pPr rtl="0">
              <a:defRPr/>
            </a:lvl9pPr>
          </a:lstStyle>
          <a:p>
            <a:endParaRPr/>
          </a:p>
        </p:txBody>
      </p:sp>
      <p:sp>
        <p:nvSpPr>
          <p:cNvPr id="78" name="Shape 78"/>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79" name="Shape 79"/>
          <p:cNvSpPr>
            <a:spLocks noGrp="1"/>
          </p:cNvSpPr>
          <p:nvPr>
            <p:ph type="ftr" idx="11"/>
          </p:nvPr>
        </p:nvSpPr>
        <p:spPr>
          <a:xfrm>
            <a:off x="914400" y="6172200"/>
            <a:ext cx="3886200"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80" name="Shape 80"/>
          <p:cNvSpPr>
            <a:spLocks noGrp="1"/>
          </p:cNvSpPr>
          <p:nvPr>
            <p:ph type="sldNum" idx="12"/>
          </p:nvPr>
        </p:nvSpPr>
        <p:spPr>
          <a:xfrm>
            <a:off x="146304" y="6208776"/>
            <a:ext cx="457200" cy="457200"/>
          </a:xfrm>
          <a:prstGeom prst="rect">
            <a:avLst/>
          </a:prstGeom>
          <a:solidFill>
            <a:schemeClr val="accent1"/>
          </a:solidFill>
          <a:ln>
            <a:noFill/>
          </a:ln>
        </p:spPr>
        <p:txBody>
          <a:bodyPr lIns="91425" tIns="91425" rIns="91425" bIns="91425" anchor="ctr" anchorCtr="1"/>
          <a:lstStyle>
            <a:lvl1pPr marL="0" marR="0" indent="0" algn="ctr" rtl="0">
              <a:defRPr sz="1400" b="0" i="0" u="none" strike="noStrike" cap="none" baseline="0">
                <a:solidFill>
                  <a:srgbClr val="FFFFFF"/>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81" name="Shape 81"/>
          <p:cNvSpPr/>
          <p:nvPr/>
        </p:nvSpPr>
        <p:spPr>
          <a:xfrm rot="10800000" flipH="1">
            <a:off x="68307" y="4683554"/>
            <a:ext cx="9006839" cy="91439"/>
          </a:xfrm>
          <a:prstGeom prst="rect">
            <a:avLst/>
          </a:prstGeom>
          <a:solidFill>
            <a:schemeClr val="accent1"/>
          </a:solidFill>
          <a:ln>
            <a:noFill/>
          </a:ln>
        </p:spPr>
        <p:txBody>
          <a:bodyPr lIns="91425" tIns="45700" rIns="91425" bIns="45700" anchor="ctr" anchorCtr="0">
            <a:spAutoFit/>
          </a:bodyPr>
          <a:lstStyle/>
          <a:p>
            <a:endParaRPr/>
          </a:p>
        </p:txBody>
      </p:sp>
      <p:sp>
        <p:nvSpPr>
          <p:cNvPr id="82" name="Shape 82"/>
          <p:cNvSpPr/>
          <p:nvPr/>
        </p:nvSpPr>
        <p:spPr>
          <a:xfrm>
            <a:off x="68508" y="4650473"/>
            <a:ext cx="9006639" cy="45718"/>
          </a:xfrm>
          <a:prstGeom prst="rect">
            <a:avLst/>
          </a:prstGeom>
          <a:solidFill>
            <a:srgbClr val="E39072"/>
          </a:solidFill>
          <a:ln>
            <a:noFill/>
          </a:ln>
        </p:spPr>
        <p:txBody>
          <a:bodyPr lIns="91425" tIns="45700" rIns="91425" bIns="45700" anchor="ctr" anchorCtr="0">
            <a:spAutoFit/>
          </a:bodyPr>
          <a:lstStyle/>
          <a:p>
            <a:endParaRPr/>
          </a:p>
        </p:txBody>
      </p:sp>
      <p:sp>
        <p:nvSpPr>
          <p:cNvPr id="83" name="Shape 83"/>
          <p:cNvSpPr/>
          <p:nvPr/>
        </p:nvSpPr>
        <p:spPr>
          <a:xfrm>
            <a:off x="68509" y="4773223"/>
            <a:ext cx="9006636" cy="48807"/>
          </a:xfrm>
          <a:prstGeom prst="rect">
            <a:avLst/>
          </a:prstGeom>
          <a:solidFill>
            <a:schemeClr val="accent5"/>
          </a:solidFill>
          <a:ln>
            <a:noFill/>
          </a:ln>
        </p:spPr>
        <p:txBody>
          <a:bodyPr lIns="91425" tIns="45700" rIns="91425" bIns="45700" anchor="ctr" anchorCtr="0">
            <a:spAutoFit/>
          </a:bodyPr>
          <a:lstStyle/>
          <a:p>
            <a:endParaRPr/>
          </a:p>
        </p:txBody>
      </p:sp>
      <p:sp>
        <p:nvSpPr>
          <p:cNvPr id="84" name="Shape 84"/>
          <p:cNvSpPr>
            <a:spLocks noGrp="1"/>
          </p:cNvSpPr>
          <p:nvPr>
            <p:ph type="pic" idx="2"/>
          </p:nvPr>
        </p:nvSpPr>
        <p:spPr>
          <a:xfrm>
            <a:off x="68308" y="66675"/>
            <a:ext cx="9001873" cy="4581524"/>
          </a:xfrm>
          <a:prstGeom prst="round2SameRect">
            <a:avLst>
              <a:gd name="adj1" fmla="val 7101"/>
              <a:gd name="adj2" fmla="val 0"/>
            </a:avLst>
          </a:prstGeom>
          <a:solidFill>
            <a:schemeClr val="lt2"/>
          </a:solidFill>
          <a:ln w="9525" cap="flat">
            <a:solidFill>
              <a:schemeClr val="dk1"/>
            </a:solidFill>
            <a:prstDash val="solid"/>
            <a:round/>
            <a:headEnd type="none" w="sm" len="sm"/>
            <a:tailEnd type="none" w="sm" len="sm"/>
          </a:ln>
        </p:spPr>
        <p:txBody>
          <a:bodyPr lIns="91425" tIns="91425" rIns="91425" bIns="91425" anchor="ctr" anchorCtr="0"/>
          <a:lstStyle>
            <a:lvl1pPr marL="0" marR="0" indent="0" algn="r" rtl="0">
              <a:buClr>
                <a:schemeClr val="dk2"/>
              </a:buClr>
              <a:buFont typeface="Arial"/>
              <a:buNone/>
              <a:defRPr sz="32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4"/>
        <p:cNvGrpSpPr/>
        <p:nvPr/>
      </p:nvGrpSpPr>
      <p:grpSpPr>
        <a:xfrm>
          <a:off x="0" y="0"/>
          <a:ext cx="0" cy="0"/>
          <a:chOff x="0" y="0"/>
          <a:chExt cx="0" cy="0"/>
        </a:xfrm>
      </p:grpSpPr>
      <p:sp>
        <p:nvSpPr>
          <p:cNvPr id="5" name="Shape 5"/>
          <p:cNvSpPr/>
          <p:nvPr/>
        </p:nvSpPr>
        <p:spPr>
          <a:xfrm>
            <a:off x="0" y="3275132"/>
            <a:ext cx="9144000" cy="307736"/>
          </a:xfrm>
          <a:prstGeom prst="rect">
            <a:avLst/>
          </a:prstGeom>
          <a:solidFill>
            <a:srgbClr val="FFFFFF"/>
          </a:solidFill>
          <a:ln>
            <a:noFill/>
          </a:ln>
        </p:spPr>
        <p:txBody>
          <a:bodyPr lIns="91425" tIns="45700" rIns="91425" bIns="45700" anchor="ctr" anchorCtr="0">
            <a:spAutoFit/>
          </a:bodyPr>
          <a:lstStyle/>
          <a:p>
            <a:endParaRPr b="0" i="0">
              <a:latin typeface="Gill Sans Light"/>
              <a:cs typeface="Gill Sans Light"/>
            </a:endParaRPr>
          </a:p>
        </p:txBody>
      </p:sp>
      <p:sp>
        <p:nvSpPr>
          <p:cNvPr id="7" name="Shape 7"/>
          <p:cNvSpPr>
            <a:spLocks noGrp="1"/>
          </p:cNvSpPr>
          <p:nvPr>
            <p:ph type="title"/>
          </p:nvPr>
        </p:nvSpPr>
        <p:spPr>
          <a:xfrm>
            <a:off x="914400" y="274637"/>
            <a:ext cx="7772400" cy="1143000"/>
          </a:xfrm>
          <a:prstGeom prst="rect">
            <a:avLst/>
          </a:prstGeom>
          <a:noFill/>
          <a:ln>
            <a:noFill/>
          </a:ln>
        </p:spPr>
        <p:txBody>
          <a:bodyPr lIns="91425" tIns="91425" rIns="91425" bIns="91425" anchor="b" anchorCtr="0"/>
          <a:lstStyle>
            <a:lvl1pPr marL="0" marR="0" indent="0" algn="l" rtl="0">
              <a:spcBef>
                <a:spcPts val="0"/>
              </a:spcBef>
              <a:buClr>
                <a:schemeClr val="dk2"/>
              </a:buClr>
              <a:buFont typeface="Arial"/>
              <a:buNone/>
              <a:defRPr sz="40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0" marR="0" indent="0" algn="l" rtl="0">
              <a:defRPr/>
            </a:lvl2pPr>
            <a:lvl3pPr marL="0" marR="0" indent="0" algn="l" rtl="0">
              <a:defRPr/>
            </a:lvl3pPr>
            <a:lvl4pPr marL="0" marR="0" indent="0" algn="l" rtl="0">
              <a:defRPr/>
            </a:lvl4pPr>
            <a:lvl5pPr marL="0" marR="0" indent="0" algn="l" rtl="0">
              <a:defRPr/>
            </a:lvl5pPr>
            <a:lvl6pPr marL="0" marR="0" indent="0" algn="l" rtl="0">
              <a:defRPr/>
            </a:lvl6pPr>
            <a:lvl7pPr marL="0" marR="0" indent="0" algn="l" rtl="0">
              <a:defRPr/>
            </a:lvl7pPr>
            <a:lvl8pPr marL="0" marR="0" indent="0" algn="l" rtl="0">
              <a:defRPr/>
            </a:lvl8pPr>
            <a:lvl9pPr marL="0" marR="0" indent="0" algn="l" rtl="0">
              <a:defRPr/>
            </a:lvl9pPr>
          </a:lstStyle>
          <a:p>
            <a:endParaRPr dirty="0"/>
          </a:p>
        </p:txBody>
      </p:sp>
      <p:sp>
        <p:nvSpPr>
          <p:cNvPr id="8" name="Shape 8"/>
          <p:cNvSpPr>
            <a:spLocks noGrp="1"/>
          </p:cNvSpPr>
          <p:nvPr>
            <p:ph type="body" idx="1"/>
          </p:nvPr>
        </p:nvSpPr>
        <p:spPr>
          <a:xfrm>
            <a:off x="914400" y="1447800"/>
            <a:ext cx="7772400" cy="4572000"/>
          </a:xfrm>
          <a:prstGeom prst="rect">
            <a:avLst/>
          </a:prstGeom>
          <a:noFill/>
          <a:ln>
            <a:noFill/>
          </a:ln>
        </p:spPr>
        <p:txBody>
          <a:bodyPr lIns="91425" tIns="91425" rIns="91425" bIns="91425" anchor="t" anchorCtr="0"/>
          <a:lstStyle>
            <a:lvl1pPr marL="274320" marR="0" indent="-188595" algn="l" rtl="0">
              <a:spcBef>
                <a:spcPts val="580"/>
              </a:spcBef>
              <a:buClr>
                <a:schemeClr val="accent1"/>
              </a:buClr>
              <a:buFont typeface="Arial"/>
              <a:buChar char="•"/>
              <a:defRPr sz="26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1pPr>
            <a:lvl2pPr marL="548640" marR="0" indent="-154940" algn="l" rtl="0">
              <a:spcBef>
                <a:spcPts val="370"/>
              </a:spcBef>
              <a:buClr>
                <a:schemeClr val="accent2"/>
              </a:buClr>
              <a:buFont typeface="Arial"/>
              <a:buChar char="•"/>
              <a:defRPr sz="24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822960" marR="0" indent="-175260" algn="l" rtl="0">
              <a:spcBef>
                <a:spcPts val="370"/>
              </a:spcBef>
              <a:buClr>
                <a:srgbClr val="E39072"/>
              </a:buClr>
              <a:buFont typeface="Arial"/>
              <a:buChar char="•"/>
              <a:defRPr sz="20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097280" marR="0" indent="-173355" algn="l" rtl="0">
              <a:spcBef>
                <a:spcPts val="370"/>
              </a:spcBef>
              <a:buClr>
                <a:schemeClr val="accent3"/>
              </a:buClr>
              <a:buFont typeface="Arial"/>
              <a:buChar char="•"/>
              <a:defRPr sz="20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371600" marR="0" indent="-101600" algn="l" rtl="0">
              <a:spcBef>
                <a:spcPts val="370"/>
              </a:spcBef>
              <a:buClr>
                <a:schemeClr val="accent3"/>
              </a:buClr>
              <a:buFont typeface="Courier New"/>
              <a:buChar char="o"/>
              <a:defRPr sz="20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1645920" marR="0" indent="-166370" algn="l" rtl="0">
              <a:spcBef>
                <a:spcPts val="370"/>
              </a:spcBef>
              <a:buClr>
                <a:schemeClr val="accent3"/>
              </a:buClr>
              <a:buFont typeface="Arial"/>
              <a:buChar char="•"/>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1920240" marR="0" indent="-161289" algn="l" rtl="0">
              <a:spcBef>
                <a:spcPts val="370"/>
              </a:spcBef>
              <a:buClr>
                <a:schemeClr val="accent2"/>
              </a:buClr>
              <a:buFont typeface="Arial"/>
              <a:buChar char="•"/>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2194560" marR="0" indent="-168910" algn="l" rtl="0">
              <a:spcBef>
                <a:spcPts val="370"/>
              </a:spcBef>
              <a:buClr>
                <a:srgbClr val="E39072"/>
              </a:buClr>
              <a:buFont typeface="Arial"/>
              <a:buChar char="•"/>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2468880" marR="0" indent="-163829" algn="l" rtl="0">
              <a:spcBef>
                <a:spcPts val="370"/>
              </a:spcBef>
              <a:buClr>
                <a:srgbClr val="C28077"/>
              </a:buClr>
              <a:buFont typeface="Arial"/>
              <a:buChar char="•"/>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dirty="0"/>
          </a:p>
        </p:txBody>
      </p:sp>
      <p:sp>
        <p:nvSpPr>
          <p:cNvPr id="9" name="Shape 9"/>
          <p:cNvSpPr>
            <a:spLocks noGrp="1"/>
          </p:cNvSpPr>
          <p:nvPr>
            <p:ph type="dt" idx="10"/>
          </p:nvPr>
        </p:nvSpPr>
        <p:spPr>
          <a:xfrm>
            <a:off x="6172200" y="6191250"/>
            <a:ext cx="2476500" cy="476249"/>
          </a:xfrm>
          <a:prstGeom prst="rect">
            <a:avLst/>
          </a:prstGeom>
          <a:noFill/>
          <a:ln>
            <a:noFill/>
          </a:ln>
        </p:spPr>
        <p:txBody>
          <a:bodyPr lIns="91425" tIns="91425" rIns="91425" bIns="91425" anchor="ctr" anchorCtr="0"/>
          <a:lstStyle>
            <a:lvl1pPr marL="0" marR="0" indent="0" algn="r"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10" name="Shape 10"/>
          <p:cNvSpPr>
            <a:spLocks noGrp="1"/>
          </p:cNvSpPr>
          <p:nvPr>
            <p:ph type="ftr" idx="11"/>
          </p:nvPr>
        </p:nvSpPr>
        <p:spPr>
          <a:xfrm>
            <a:off x="914400" y="6172200"/>
            <a:ext cx="3962399" cy="457200"/>
          </a:xfrm>
          <a:prstGeom prst="rect">
            <a:avLst/>
          </a:prstGeom>
          <a:noFill/>
          <a:ln>
            <a:noFill/>
          </a:ln>
        </p:spPr>
        <p:txBody>
          <a:bodyPr lIns="91425" tIns="91425" rIns="91425" bIns="91425" anchor="ctr" anchorCtr="0"/>
          <a:lstStyle>
            <a:lvl1pPr marL="0" marR="0" indent="0" algn="l" rtl="0">
              <a:defRPr sz="1400" b="0" i="0" u="none" strike="noStrike" cap="none" baseline="0">
                <a:solidFill>
                  <a:schemeClr val="dk2"/>
                </a:solidFill>
                <a:latin typeface="Arial" panose="00000000000000000000"/>
                <a:ea typeface="Arial" panose="00000000000000000000"/>
                <a:cs typeface="Arial" panose="00000000000000000000"/>
                <a:sym typeface="Arial" panose="00000000000000000000"/>
              </a:defRPr>
            </a:lvl1pPr>
            <a:lvl2pPr marL="457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2pPr>
            <a:lvl3pPr marL="914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3pPr>
            <a:lvl4pPr marL="1371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4pPr>
            <a:lvl5pPr marL="18288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5pPr>
            <a:lvl6pPr marL="22860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6pPr>
            <a:lvl7pPr marL="27432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7pPr>
            <a:lvl8pPr marL="32004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8pPr>
            <a:lvl9pPr marL="3657600" marR="0" indent="0" algn="l" rtl="0">
              <a:defRPr sz="1800" b="0" i="0" u="none" strike="noStrike" cap="none" baseline="0">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defPPr marR="0" algn="l" rtl="0">
        <a:lnSpc>
          <a:spcPct val="100000"/>
        </a:lnSpc>
        <a:spcBef>
          <a:spcPts val="0"/>
        </a:spcBef>
        <a:spcAft>
          <a:spcPts val="0"/>
        </a:spcAft>
      </a:defPPr>
      <a:lvl1pPr marR="0" algn="l" rtl="0">
        <a:lnSpc>
          <a:spcPct val="100000"/>
        </a:lnSpc>
        <a:spcBef>
          <a:spcPts val="0"/>
        </a:spcBef>
        <a:spcAft>
          <a:spcPts val="0"/>
        </a:spcAft>
        <a:defRPr sz="1400" b="1" i="1" u="none" strike="noStrike" cap="none" baseline="0">
          <a:solidFill>
            <a:srgbClr val="000000"/>
          </a:solidFill>
          <a:latin typeface="Gill Sans Light"/>
          <a:ea typeface="Arial" panose="00000000000000000000"/>
          <a:cs typeface="Gill Sans Light"/>
          <a:sym typeface="Arial" panose="00000000000000000000"/>
        </a:defRPr>
      </a:lvl1pPr>
      <a:lvl2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defRPr sz="1400" b="1" i="1" u="none" strike="noStrike" cap="none" baseline="0">
          <a:solidFill>
            <a:srgbClr val="000000"/>
          </a:solidFill>
          <a:latin typeface="Gill Sans Light"/>
          <a:ea typeface="Arial" panose="00000000000000000000"/>
          <a:cs typeface="Gill Sans Light"/>
          <a:sym typeface="Arial" panose="00000000000000000000"/>
        </a:defRPr>
      </a:lvl1pPr>
      <a:lvl2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2pPr>
      <a:lvl3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3pPr>
      <a:lvl4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4pPr>
      <a:lvl5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5pPr>
      <a:lvl6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6pPr>
      <a:lvl7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7pPr>
      <a:lvl8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8pPr>
      <a:lvl9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1pPr>
      <a:lvl2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2pPr>
      <a:lvl3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3pPr>
      <a:lvl4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4pPr>
      <a:lvl5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5pPr>
      <a:lvl6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6pPr>
      <a:lvl7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7pPr>
      <a:lvl8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8pPr>
      <a:lvl9pPr marR="0" algn="l" rtl="0">
        <a:lnSpc>
          <a:spcPct val="100000"/>
        </a:lnSpc>
        <a:spcBef>
          <a:spcPts val="0"/>
        </a:spcBef>
        <a:spcAft>
          <a:spcPts val="0"/>
        </a:spcAft>
        <a:defRPr sz="1400" b="0" i="0" u="none" strike="noStrike" cap="none" baseline="0">
          <a:solidFill>
            <a:srgbClr val="000000"/>
          </a:solidFill>
          <a:latin typeface="Arial" panose="00000000000000000000"/>
          <a:ea typeface="Arial" panose="00000000000000000000"/>
          <a:cs typeface="Arial" panose="00000000000000000000"/>
          <a:sym typeface="Arial" panose="0000000000000000000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6.png"/><Relationship Id="rId1" Type="http://schemas.openxmlformats.org/officeDocument/2006/relationships/video" Target="file://localhost/Volumes/STRATA/globalpulse.mov" TargetMode="Externa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hyperlink" Target="http://dwb.cc/join-dwb" TargetMode="External"/><Relationship Id="rId6" Type="http://schemas.openxmlformats.org/officeDocument/2006/relationships/hyperlink" Target="http://www.mcic.org/"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package" Target="../embeddings/Microsoft_Excel_Sheet1.xlsx"/><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7"/>
        <p:cNvGrpSpPr/>
        <p:nvPr/>
      </p:nvGrpSpPr>
      <p:grpSpPr>
        <a:xfrm>
          <a:off x="0" y="0"/>
          <a:ext cx="0" cy="0"/>
          <a:chOff x="0" y="0"/>
          <a:chExt cx="0" cy="0"/>
        </a:xfrm>
      </p:grpSpPr>
      <p:sp>
        <p:nvSpPr>
          <p:cNvPr id="98" name="Shape 98"/>
          <p:cNvSpPr>
            <a:spLocks noGrp="1"/>
          </p:cNvSpPr>
          <p:nvPr>
            <p:ph type="subTitle" idx="4294967295"/>
          </p:nvPr>
        </p:nvSpPr>
        <p:spPr>
          <a:xfrm>
            <a:off x="325632" y="3189761"/>
            <a:ext cx="8458200" cy="2277506"/>
          </a:xfrm>
          <a:prstGeom prst="rect">
            <a:avLst/>
          </a:prstGeom>
          <a:noFill/>
          <a:ln>
            <a:noFill/>
          </a:ln>
        </p:spPr>
        <p:txBody>
          <a:bodyPr lIns="91425" tIns="45700" rIns="91425" bIns="45700" anchor="t" anchorCtr="0">
            <a:spAutoFit/>
          </a:bodyPr>
          <a:lstStyle/>
          <a:p>
            <a:pPr marL="0" marR="0" lvl="0" indent="0" algn="ctr" rtl="0">
              <a:lnSpc>
                <a:spcPct val="100000"/>
              </a:lnSpc>
              <a:spcBef>
                <a:spcPts val="580"/>
              </a:spcBef>
              <a:spcAft>
                <a:spcPts val="0"/>
              </a:spcAft>
              <a:buClr>
                <a:schemeClr val="accent1"/>
              </a:buClr>
              <a:buSzPct val="25000"/>
              <a:buFont typeface="Arial"/>
            </a:pPr>
            <a:r>
              <a:rPr sz="2400" u="none" strike="noStrike" cap="none" baseline="0" dirty="0">
                <a:solidFill>
                  <a:schemeClr val="dk2"/>
                </a:solidFill>
                <a:latin typeface="Gill Sans Light"/>
                <a:ea typeface="Arial" panose="00000000000000000000"/>
                <a:cs typeface="Gill Sans Light"/>
                <a:sym typeface="Arial" panose="00000000000000000000"/>
              </a:rPr>
              <a:t>Virginia Carlson, CEO Metro Chicago Info </a:t>
            </a:r>
            <a:r>
              <a:rPr sz="2400" u="none" strike="noStrike" cap="none" baseline="0" dirty="0" smtClean="0">
                <a:solidFill>
                  <a:schemeClr val="dk2"/>
                </a:solidFill>
                <a:latin typeface="Gill Sans Light"/>
                <a:ea typeface="Arial" panose="00000000000000000000"/>
                <a:cs typeface="Gill Sans Light"/>
                <a:sym typeface="Arial" panose="00000000000000000000"/>
              </a:rPr>
              <a:t>Center</a:t>
            </a:r>
            <a:endParaRPr lang="en-US" sz="2400" dirty="0" smtClean="0">
              <a:solidFill>
                <a:schemeClr val="dk2"/>
              </a:solidFill>
              <a:latin typeface="Gill Sans Light"/>
              <a:cs typeface="Gill Sans Light"/>
            </a:endParaRPr>
          </a:p>
          <a:p>
            <a:pPr marL="0" marR="0" lvl="0" indent="0" algn="ctr" rtl="0">
              <a:lnSpc>
                <a:spcPct val="100000"/>
              </a:lnSpc>
              <a:spcBef>
                <a:spcPts val="580"/>
              </a:spcBef>
              <a:spcAft>
                <a:spcPts val="0"/>
              </a:spcAft>
              <a:buClr>
                <a:schemeClr val="accent1"/>
              </a:buClr>
              <a:buSzPct val="25000"/>
              <a:buFont typeface="Arial"/>
            </a:pPr>
            <a:r>
              <a:rPr sz="2400" u="none" strike="noStrike" cap="none" baseline="0" dirty="0" smtClean="0">
                <a:solidFill>
                  <a:schemeClr val="dk2"/>
                </a:solidFill>
                <a:latin typeface="Gill Sans Light"/>
                <a:ea typeface="Arial" panose="00000000000000000000"/>
                <a:cs typeface="Gill Sans Light"/>
                <a:sym typeface="Arial" panose="00000000000000000000"/>
              </a:rPr>
              <a:t>@</a:t>
            </a:r>
            <a:r>
              <a:rPr sz="2400" u="none" strike="noStrike" cap="none" baseline="0" dirty="0">
                <a:solidFill>
                  <a:schemeClr val="dk2"/>
                </a:solidFill>
                <a:latin typeface="Gill Sans Light"/>
                <a:ea typeface="Arial" panose="00000000000000000000"/>
                <a:cs typeface="Gill Sans Light"/>
                <a:sym typeface="Arial" panose="00000000000000000000"/>
              </a:rPr>
              <a:t>VL_Carlson</a:t>
            </a:r>
          </a:p>
          <a:p>
            <a:endParaRPr dirty="0">
              <a:latin typeface="Gill Sans Light"/>
              <a:cs typeface="Gill Sans Light"/>
            </a:endParaRPr>
          </a:p>
          <a:p>
            <a:pPr marL="0" marR="0" lvl="0" indent="0" algn="ctr" rtl="0">
              <a:lnSpc>
                <a:spcPct val="100000"/>
              </a:lnSpc>
              <a:spcBef>
                <a:spcPts val="580"/>
              </a:spcBef>
              <a:spcAft>
                <a:spcPts val="0"/>
              </a:spcAft>
              <a:buClr>
                <a:schemeClr val="accent1"/>
              </a:buClr>
              <a:buSzPct val="25000"/>
              <a:buFont typeface="Arial"/>
            </a:pPr>
            <a:r>
              <a:rPr sz="2400" u="none" strike="noStrike" cap="none" baseline="0" dirty="0">
                <a:solidFill>
                  <a:schemeClr val="dk2"/>
                </a:solidFill>
                <a:latin typeface="Gill Sans Light"/>
                <a:ea typeface="Arial" panose="00000000000000000000"/>
                <a:cs typeface="Gill Sans Light"/>
                <a:sym typeface="Arial" panose="00000000000000000000"/>
              </a:rPr>
              <a:t>Jake Porway, Data Without </a:t>
            </a:r>
            <a:r>
              <a:rPr sz="2400" u="none" strike="noStrike" cap="none" baseline="0" dirty="0" smtClean="0">
                <a:solidFill>
                  <a:schemeClr val="dk2"/>
                </a:solidFill>
                <a:latin typeface="Gill Sans Light"/>
                <a:ea typeface="Arial" panose="00000000000000000000"/>
                <a:cs typeface="Gill Sans Light"/>
                <a:sym typeface="Arial" panose="00000000000000000000"/>
              </a:rPr>
              <a:t>Borders</a:t>
            </a:r>
            <a:endParaRPr lang="en-US" sz="2400" u="none" strike="noStrike" cap="none" baseline="0" dirty="0" smtClean="0">
              <a:solidFill>
                <a:schemeClr val="dk2"/>
              </a:solidFill>
              <a:latin typeface="Gill Sans Light"/>
              <a:ea typeface="Arial" panose="00000000000000000000"/>
              <a:cs typeface="Gill Sans Light"/>
              <a:sym typeface="Arial" panose="00000000000000000000"/>
            </a:endParaRPr>
          </a:p>
          <a:p>
            <a:pPr marL="0" marR="0" lvl="0" indent="0" algn="ctr" rtl="0">
              <a:lnSpc>
                <a:spcPct val="100000"/>
              </a:lnSpc>
              <a:spcBef>
                <a:spcPts val="580"/>
              </a:spcBef>
              <a:spcAft>
                <a:spcPts val="0"/>
              </a:spcAft>
              <a:buClr>
                <a:schemeClr val="accent1"/>
              </a:buClr>
              <a:buSzPct val="25000"/>
              <a:buFont typeface="Arial"/>
            </a:pPr>
            <a:r>
              <a:rPr sz="2400" u="none" strike="noStrike" cap="none" baseline="0" dirty="0" smtClean="0">
                <a:solidFill>
                  <a:schemeClr val="dk2"/>
                </a:solidFill>
                <a:latin typeface="Gill Sans Light"/>
                <a:ea typeface="Arial" panose="00000000000000000000"/>
                <a:cs typeface="Gill Sans Light"/>
                <a:sym typeface="Arial" panose="00000000000000000000"/>
              </a:rPr>
              <a:t> </a:t>
            </a:r>
            <a:r>
              <a:rPr sz="2400" u="none" strike="noStrike" cap="none" baseline="0" dirty="0">
                <a:solidFill>
                  <a:schemeClr val="dk2"/>
                </a:solidFill>
                <a:latin typeface="Gill Sans Light"/>
                <a:ea typeface="Arial" panose="00000000000000000000"/>
                <a:cs typeface="Gill Sans Light"/>
                <a:sym typeface="Arial" panose="00000000000000000000"/>
              </a:rPr>
              <a:t>@DataNoBorders</a:t>
            </a:r>
          </a:p>
        </p:txBody>
      </p:sp>
      <p:sp>
        <p:nvSpPr>
          <p:cNvPr id="99" name="Shape 99"/>
          <p:cNvSpPr>
            <a:spLocks noGrp="1"/>
          </p:cNvSpPr>
          <p:nvPr>
            <p:ph type="ctrTitle" idx="4294967295"/>
          </p:nvPr>
        </p:nvSpPr>
        <p:spPr>
          <a:xfrm>
            <a:off x="1752600" y="1295400"/>
            <a:ext cx="6172199" cy="1894361"/>
          </a:xfrm>
          <a:prstGeom prst="rect">
            <a:avLst/>
          </a:prstGeom>
          <a:noFill/>
          <a:ln>
            <a:noFill/>
          </a:ln>
        </p:spPr>
        <p:txBody>
          <a:bodyPr lIns="91425" tIns="45700" rIns="91425" bIns="91425" anchor="ctr" anchorCtr="0">
            <a:spAutoFit/>
          </a:bodyPr>
          <a:lstStyle/>
          <a:p>
            <a:pPr marL="0" marR="0" lvl="0" indent="0" algn="ctr" rtl="0">
              <a:lnSpc>
                <a:spcPct val="100000"/>
              </a:lnSpc>
              <a:spcBef>
                <a:spcPts val="0"/>
              </a:spcBef>
              <a:spcAft>
                <a:spcPts val="0"/>
              </a:spcAft>
              <a:buClr>
                <a:srgbClr val="FFFFFF"/>
              </a:buClr>
              <a:buSzPct val="25000"/>
              <a:buFont typeface="Arial"/>
            </a:pPr>
            <a:r>
              <a:rPr sz="4000" b="0" i="0" u="none" strike="noStrike" cap="none" baseline="0" dirty="0">
                <a:solidFill>
                  <a:srgbClr val="FFFFFF"/>
                </a:solidFill>
                <a:latin typeface="Arial" panose="00000000000000000000"/>
                <a:ea typeface="Arial" panose="00000000000000000000"/>
                <a:cs typeface="Arial" panose="00000000000000000000"/>
                <a:sym typeface="Arial" panose="00000000000000000000"/>
              </a:rPr>
              <a:t>Big Data for the Common Good</a:t>
            </a:r>
          </a:p>
        </p:txBody>
      </p:sp>
      <p:pic>
        <p:nvPicPr>
          <p:cNvPr id="4" name="Picture 3"/>
          <p:cNvPicPr>
            <a:picLocks noChangeAspect="1"/>
          </p:cNvPicPr>
          <p:nvPr/>
        </p:nvPicPr>
        <p:blipFill>
          <a:blip r:embed="rId3"/>
          <a:stretch>
            <a:fillRect/>
          </a:stretch>
        </p:blipFill>
        <p:spPr>
          <a:xfrm>
            <a:off x="0" y="5845927"/>
            <a:ext cx="5269825" cy="929439"/>
          </a:xfrm>
          <a:prstGeom prst="rect">
            <a:avLst/>
          </a:prstGeom>
        </p:spPr>
      </p:pic>
      <p:sp>
        <p:nvSpPr>
          <p:cNvPr id="5" name="Shape 149"/>
          <p:cNvSpPr/>
          <p:nvPr/>
        </p:nvSpPr>
        <p:spPr>
          <a:xfrm>
            <a:off x="7508492" y="5565554"/>
            <a:ext cx="1274856" cy="1209812"/>
          </a:xfrm>
          <a:prstGeom prst="rect">
            <a:avLst/>
          </a:prstGeom>
          <a:blipFill>
            <a:blip r:embed="rId4"/>
            <a:stretch>
              <a:fillRect/>
            </a:stretch>
          </a:blipFill>
          <a:ln>
            <a:noFill/>
          </a:ln>
        </p:spPr>
      </p:sp>
      <p:sp>
        <p:nvSpPr>
          <p:cNvPr id="6" name="TextBox 5"/>
          <p:cNvSpPr txBox="1"/>
          <p:nvPr/>
        </p:nvSpPr>
        <p:spPr>
          <a:xfrm>
            <a:off x="1175284" y="1042681"/>
            <a:ext cx="7014901" cy="1569660"/>
          </a:xfrm>
          <a:prstGeom prst="rect">
            <a:avLst/>
          </a:prstGeom>
          <a:noFill/>
        </p:spPr>
        <p:txBody>
          <a:bodyPr wrap="square" rtlCol="0">
            <a:spAutoFit/>
          </a:bodyPr>
          <a:lstStyle/>
          <a:p>
            <a:pPr algn="ctr"/>
            <a:r>
              <a:rPr lang="en-US" sz="4800" dirty="0" smtClean="0">
                <a:latin typeface="Gill Sans Light"/>
                <a:cs typeface="Gill Sans Light"/>
              </a:rPr>
              <a:t>Big Data For the Common Good</a:t>
            </a:r>
            <a:endParaRPr lang="en-US" sz="4800" dirty="0">
              <a:latin typeface="Gill Sans Light"/>
              <a:cs typeface="Gill Sans Light"/>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r="11328"/>
          <a:stretch>
            <a:fillRect/>
          </a:stretch>
        </p:blipFill>
        <p:spPr>
          <a:xfrm>
            <a:off x="0" y="0"/>
            <a:ext cx="9144000" cy="6858000"/>
          </a:xfrm>
          <a:prstGeom prst="rect">
            <a:avLst/>
          </a:prstGeom>
        </p:spPr>
      </p:pic>
      <p:sp>
        <p:nvSpPr>
          <p:cNvPr id="4" name="Shape 104"/>
          <p:cNvSpPr>
            <a:spLocks noGrp="1"/>
          </p:cNvSpPr>
          <p:nvPr>
            <p:ph type="title"/>
          </p:nvPr>
        </p:nvSpPr>
        <p:spPr>
          <a:xfrm>
            <a:off x="0" y="5426613"/>
            <a:ext cx="9144000" cy="800189"/>
          </a:xfrm>
          <a:prstGeom prst="rect">
            <a:avLst/>
          </a:prstGeom>
          <a:solidFill>
            <a:schemeClr val="bg1">
              <a:lumMod val="95000"/>
            </a:schemeClr>
          </a:solidFill>
          <a:ln>
            <a:noFill/>
          </a:ln>
        </p:spPr>
        <p:txBody>
          <a:bodyPr wrap="square" lIns="91425" tIns="91425" rIns="91425" bIns="91425" anchor="b" anchorCtr="0">
            <a:spAutoFit/>
          </a:bodyPr>
          <a:lstStyle/>
          <a:p>
            <a:pPr marL="0" marR="0" lvl="0" indent="0" algn="l" rtl="0">
              <a:lnSpc>
                <a:spcPct val="100000"/>
              </a:lnSpc>
              <a:spcBef>
                <a:spcPts val="0"/>
              </a:spcBef>
              <a:spcAft>
                <a:spcPts val="0"/>
              </a:spcAft>
              <a:buClr>
                <a:schemeClr val="dk2"/>
              </a:buClr>
              <a:buSzPct val="25000"/>
              <a:buFont typeface="Arial"/>
            </a:pPr>
            <a:r>
              <a:rPr lang="en-US" dirty="0" smtClean="0">
                <a:solidFill>
                  <a:schemeClr val="tx1">
                    <a:lumMod val="65000"/>
                    <a:lumOff val="35000"/>
                  </a:schemeClr>
                </a:solidFill>
                <a:latin typeface="Gill Sans Light"/>
                <a:cs typeface="Gill Sans Light"/>
              </a:rPr>
              <a:t>Data Exhaust Opportunities</a:t>
            </a:r>
            <a:endParaRPr sz="4000" u="none" strike="noStrike" cap="none" baseline="0" dirty="0">
              <a:solidFill>
                <a:schemeClr val="tx1">
                  <a:lumMod val="65000"/>
                  <a:lumOff val="35000"/>
                </a:schemeClr>
              </a:solidFill>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6"/>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9144000" cy="6858000"/>
          </a:xfrm>
          <a:prstGeom prst="rect">
            <a:avLst/>
          </a:prstGeom>
        </p:spPr>
      </p:pic>
      <p:sp>
        <p:nvSpPr>
          <p:cNvPr id="8" name="Shape 104"/>
          <p:cNvSpPr txBox="1">
            <a:spLocks/>
          </p:cNvSpPr>
          <p:nvPr/>
        </p:nvSpPr>
        <p:spPr>
          <a:xfrm>
            <a:off x="0" y="5426613"/>
            <a:ext cx="9144000" cy="800189"/>
          </a:xfrm>
          <a:prstGeom prst="rect">
            <a:avLst/>
          </a:prstGeom>
          <a:solidFill>
            <a:schemeClr val="bg1">
              <a:lumMod val="9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Lack of Capacity</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10774"/>
          <a:stretch>
            <a:fillRect/>
          </a:stretch>
        </p:blipFill>
        <p:spPr>
          <a:xfrm>
            <a:off x="-1" y="0"/>
            <a:ext cx="9144001" cy="6862573"/>
          </a:xfrm>
          <a:prstGeom prst="rect">
            <a:avLst/>
          </a:prstGeom>
        </p:spPr>
      </p:pic>
      <p:sp>
        <p:nvSpPr>
          <p:cNvPr id="6" name="Shape 104"/>
          <p:cNvSpPr txBox="1">
            <a:spLocks/>
          </p:cNvSpPr>
          <p:nvPr/>
        </p:nvSpPr>
        <p:spPr>
          <a:xfrm>
            <a:off x="0" y="5426613"/>
            <a:ext cx="9144000" cy="800189"/>
          </a:xfrm>
          <a:prstGeom prst="rect">
            <a:avLst/>
          </a:prstGeom>
          <a:solidFill>
            <a:srgbClr val="F2F2F2"/>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Data Scientists!</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515" y="1492037"/>
            <a:ext cx="4100553" cy="3113858"/>
          </a:xfrm>
          <a:prstGeom prst="rect">
            <a:avLst/>
          </a:prstGeom>
        </p:spPr>
      </p:pic>
      <p:pic>
        <p:nvPicPr>
          <p:cNvPr id="3" name="Picture 2"/>
          <p:cNvPicPr>
            <a:picLocks noChangeAspect="1"/>
          </p:cNvPicPr>
          <p:nvPr/>
        </p:nvPicPr>
        <p:blipFill>
          <a:blip r:embed="rId4"/>
          <a:srcRect r="10774"/>
          <a:stretch>
            <a:fillRect/>
          </a:stretch>
        </p:blipFill>
        <p:spPr>
          <a:xfrm>
            <a:off x="4765441" y="1492037"/>
            <a:ext cx="4149044" cy="3113858"/>
          </a:xfrm>
          <a:prstGeom prst="rect">
            <a:avLst/>
          </a:prstGeom>
        </p:spPr>
      </p:pic>
      <p:sp>
        <p:nvSpPr>
          <p:cNvPr id="4" name="Shape 104"/>
          <p:cNvSpPr txBox="1">
            <a:spLocks/>
          </p:cNvSpPr>
          <p:nvPr/>
        </p:nvSpPr>
        <p:spPr>
          <a:xfrm>
            <a:off x="0" y="5426613"/>
            <a:ext cx="9144000" cy="800189"/>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How Can We Get These Two Together??</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6"/>
        <p:cNvGrpSpPr/>
        <p:nvPr/>
      </p:nvGrpSpPr>
      <p:grpSpPr>
        <a:xfrm>
          <a:off x="0" y="0"/>
          <a:ext cx="0" cy="0"/>
          <a:chOff x="0" y="0"/>
          <a:chExt cx="0" cy="0"/>
        </a:xfrm>
      </p:grpSpPr>
      <p:sp>
        <p:nvSpPr>
          <p:cNvPr id="148" name="Shape 148"/>
          <p:cNvSpPr>
            <a:spLocks noGrp="1"/>
          </p:cNvSpPr>
          <p:nvPr>
            <p:ph type="body" idx="1"/>
          </p:nvPr>
        </p:nvSpPr>
        <p:spPr>
          <a:xfrm>
            <a:off x="914400" y="4227599"/>
            <a:ext cx="7772400" cy="1923563"/>
          </a:xfrm>
          <a:prstGeom prst="rect">
            <a:avLst/>
          </a:prstGeom>
          <a:noFill/>
          <a:ln>
            <a:noFill/>
          </a:ln>
        </p:spPr>
        <p:txBody>
          <a:bodyPr lIns="91425" tIns="45700" rIns="91425" bIns="45700" anchor="t" anchorCtr="0">
            <a:spAutoFit/>
          </a:bodyPr>
          <a:lstStyle/>
          <a:p>
            <a:pPr marL="274320" marR="0" lvl="0" indent="-274320" algn="l" rtl="0">
              <a:spcBef>
                <a:spcPts val="580"/>
              </a:spcBef>
              <a:buClr>
                <a:schemeClr val="accent1"/>
              </a:buClr>
              <a:buSzPct val="25000"/>
              <a:buFont typeface="Arial"/>
            </a:pPr>
            <a:r>
              <a:rPr lang="en-US" sz="2600" u="none" strike="noStrike" cap="none" baseline="0" dirty="0" smtClean="0">
                <a:solidFill>
                  <a:schemeClr val="dk1"/>
                </a:solidFill>
                <a:latin typeface="Gill Sans Light"/>
                <a:ea typeface="Arial" panose="00000000000000000000"/>
                <a:cs typeface="Gill Sans Light"/>
                <a:sym typeface="Arial" panose="00000000000000000000"/>
              </a:rPr>
              <a:t>  Metro Chicago</a:t>
            </a:r>
          </a:p>
          <a:p>
            <a:pPr marL="274320" marR="0" lvl="0" indent="-274320" algn="l" rtl="0">
              <a:spcBef>
                <a:spcPts val="580"/>
              </a:spcBef>
              <a:buClr>
                <a:schemeClr val="accent1"/>
              </a:buClr>
              <a:buSzPct val="25000"/>
              <a:buFont typeface="Arial"/>
            </a:pPr>
            <a:r>
              <a:rPr lang="en-US" dirty="0" smtClean="0">
                <a:latin typeface="Gill Sans Light"/>
                <a:cs typeface="Gill Sans Light"/>
              </a:rPr>
              <a:t>Information Center</a:t>
            </a:r>
            <a:endParaRPr sz="2600" u="none" strike="noStrike" cap="none" baseline="0" dirty="0" smtClean="0">
              <a:solidFill>
                <a:schemeClr val="dk1"/>
              </a:solidFill>
              <a:latin typeface="Gill Sans Light"/>
              <a:ea typeface="Arial" panose="00000000000000000000"/>
              <a:cs typeface="Gill Sans Light"/>
              <a:sym typeface="Arial" panose="00000000000000000000"/>
            </a:endParaRPr>
          </a:p>
          <a:p>
            <a:endParaRPr dirty="0">
              <a:latin typeface="Gill Sans Light"/>
              <a:cs typeface="Gill Sans Light"/>
            </a:endParaRPr>
          </a:p>
          <a:p>
            <a:endParaRPr dirty="0">
              <a:latin typeface="Gill Sans Light"/>
              <a:cs typeface="Gill Sans Light"/>
            </a:endParaRPr>
          </a:p>
        </p:txBody>
      </p:sp>
      <p:sp>
        <p:nvSpPr>
          <p:cNvPr id="6" name="Shape 149"/>
          <p:cNvSpPr/>
          <p:nvPr/>
        </p:nvSpPr>
        <p:spPr>
          <a:xfrm>
            <a:off x="1295400" y="1662404"/>
            <a:ext cx="2438400" cy="2313992"/>
          </a:xfrm>
          <a:prstGeom prst="rect">
            <a:avLst/>
          </a:prstGeom>
          <a:blipFill>
            <a:blip r:embed="rId3"/>
            <a:stretch>
              <a:fillRect/>
            </a:stretch>
          </a:blipFill>
          <a:ln>
            <a:noFill/>
          </a:ln>
        </p:spPr>
      </p:sp>
      <p:pic>
        <p:nvPicPr>
          <p:cNvPr id="8" name="Picture 7"/>
          <p:cNvPicPr>
            <a:picLocks noChangeAspect="1"/>
          </p:cNvPicPr>
          <p:nvPr/>
        </p:nvPicPr>
        <p:blipFill>
          <a:blip r:embed="rId4"/>
          <a:stretch>
            <a:fillRect/>
          </a:stretch>
        </p:blipFill>
        <p:spPr>
          <a:xfrm>
            <a:off x="4021515" y="911822"/>
            <a:ext cx="5179353" cy="3884515"/>
          </a:xfrm>
          <a:prstGeom prst="rect">
            <a:avLst/>
          </a:prstGeom>
        </p:spPr>
      </p:pic>
      <p:sp>
        <p:nvSpPr>
          <p:cNvPr id="9" name="TextBox 8"/>
          <p:cNvSpPr txBox="1"/>
          <p:nvPr/>
        </p:nvSpPr>
        <p:spPr>
          <a:xfrm>
            <a:off x="5118175" y="4493009"/>
            <a:ext cx="3146731" cy="461665"/>
          </a:xfrm>
          <a:prstGeom prst="rect">
            <a:avLst/>
          </a:prstGeom>
          <a:noFill/>
        </p:spPr>
        <p:txBody>
          <a:bodyPr wrap="square" rtlCol="0">
            <a:spAutoFit/>
          </a:bodyPr>
          <a:lstStyle/>
          <a:p>
            <a:r>
              <a:rPr lang="en-US" sz="2400" dirty="0" smtClean="0">
                <a:latin typeface="Gill Sans Light"/>
                <a:cs typeface="Gill Sans Light"/>
              </a:rPr>
              <a:t>Data Without Borders</a:t>
            </a:r>
            <a:endParaRPr lang="en-US" sz="2400" dirty="0">
              <a:latin typeface="Gill Sans Light"/>
              <a:cs typeface="Gill Sans Light"/>
            </a:endParaRPr>
          </a:p>
        </p:txBody>
      </p:sp>
      <p:sp>
        <p:nvSpPr>
          <p:cNvPr id="10" name="Shape 104"/>
          <p:cNvSpPr txBox="1">
            <a:spLocks/>
          </p:cNvSpPr>
          <p:nvPr/>
        </p:nvSpPr>
        <p:spPr>
          <a:xfrm>
            <a:off x="0" y="5426613"/>
            <a:ext cx="9144000" cy="800189"/>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Data Science for the Social Good</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Shape 104"/>
          <p:cNvSpPr txBox="1">
            <a:spLocks/>
          </p:cNvSpPr>
          <p:nvPr/>
        </p:nvSpPr>
        <p:spPr>
          <a:xfrm>
            <a:off x="0" y="5426613"/>
            <a:ext cx="9144000" cy="800189"/>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lang="en-US" sz="4000" dirty="0" smtClean="0">
                <a:solidFill>
                  <a:srgbClr val="595959"/>
                </a:solidFill>
                <a:latin typeface="Gill Sans Light"/>
                <a:cs typeface="Gill Sans Light"/>
              </a:rPr>
              <a:t>Power Outages</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0466" name="Picture 1"/>
          <p:cNvPicPr>
            <a:picLocks noChangeAspect="1" noChangeArrowheads="1"/>
          </p:cNvPicPr>
          <p:nvPr/>
        </p:nvPicPr>
        <p:blipFill>
          <a:blip r:embed="rId3"/>
          <a:srcRect/>
          <a:stretch>
            <a:fillRect/>
          </a:stretch>
        </p:blipFill>
        <p:spPr bwMode="auto">
          <a:xfrm>
            <a:off x="1491258" y="196453"/>
            <a:ext cx="6465094" cy="6465094"/>
          </a:xfrm>
          <a:prstGeom prst="rect">
            <a:avLst/>
          </a:prstGeom>
          <a:noFill/>
          <a:ln w="12700">
            <a:noFill/>
            <a:miter lim="800000"/>
            <a:headEnd/>
            <a:tailEnd/>
          </a:ln>
        </p:spPr>
      </p:pic>
      <p:pic>
        <p:nvPicPr>
          <p:cNvPr id="190467" name="Picture 2"/>
          <p:cNvPicPr>
            <a:picLocks noChangeAspect="1" noChangeArrowheads="1"/>
          </p:cNvPicPr>
          <p:nvPr/>
        </p:nvPicPr>
        <p:blipFill>
          <a:blip r:embed="rId4"/>
          <a:srcRect/>
          <a:stretch>
            <a:fillRect/>
          </a:stretch>
        </p:blipFill>
        <p:spPr bwMode="auto">
          <a:xfrm>
            <a:off x="1535906" y="276821"/>
            <a:ext cx="1937742" cy="743396"/>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Rectangle 1"/>
          <p:cNvSpPr>
            <a:spLocks/>
          </p:cNvSpPr>
          <p:nvPr/>
        </p:nvSpPr>
        <p:spPr bwMode="auto">
          <a:xfrm>
            <a:off x="196453" y="178594"/>
            <a:ext cx="9144000" cy="6500813"/>
          </a:xfrm>
          <a:prstGeom prst="rect">
            <a:avLst/>
          </a:prstGeom>
          <a:noFill/>
          <a:ln w="12700">
            <a:noFill/>
            <a:miter lim="800000"/>
            <a:headEnd/>
            <a:tailEnd/>
          </a:ln>
        </p:spPr>
        <p:txBody>
          <a:bodyPr lIns="0" tIns="0" rIns="0" bIns="0" anchor="ctr">
            <a:prstTxWarp prst="textNoShape">
              <a:avLst/>
            </a:prstTxWarp>
          </a:bodyPr>
          <a:lstStyle/>
          <a:p>
            <a:pPr algn="l"/>
            <a:r>
              <a:rPr lang="en-US" sz="1300" dirty="0">
                <a:solidFill>
                  <a:schemeClr val="tx1"/>
                </a:solidFill>
                <a:latin typeface="Courier New" charset="0"/>
                <a:ea typeface="Courier New" charset="0"/>
                <a:cs typeface="Courier New" charset="0"/>
                <a:sym typeface="Courier New" charset="0"/>
              </a:rPr>
              <a:t>    YEAR PCT SER.NUM DATESTOP TIMESTOP RECSTAT INOUT TRHSLOC PEROBS                       CRIMSUSP1   2010  78      81  1012010      340 1       O     P            1 MISD                          2   2010  26      21  1042010     1548 1       O     P            2 ROBBERY                       3   2010  18      34  1092010     1550 1       I     T            1 MISD                          4   2010 108     102  1112010     1120 A       O     P            5 BURGLARY                      5   2010  23    2437  1222010     1620 1       O     H            1 CPM                           6   2010  26     299  1282010     1342 1       I     T            5 PETIT LARCENY                 7   2010 100     283  2012010     1603 A       O     P            1 CPW/ CRIMINAL TRESPASS        8   2010  30     834  2032010     1645 1       O     T            2 220.39 / 195.05               9   2010  73    1686  2042010     1420 A       O     P            2 GLA                           10  2010 100     493  2132010     2354 1       I     T           10 FEL/ GRAND LARCENY            11  2010 107    1228  2202010     1350 A       O     P            3 ASSAULT 1                     12  2010  24     470  2272010     1949 A       O     P            1 MISD                          13  2010  28    1149  3012010      410 1       I     T            5 ROBBERY                       14  2010  28    1150  3012010     1232 1       I     T            4 FORGERY                       15  2010  17     267  3022010     1835 A       O     P            1 ROBBERY                       16  2010  25    1954  3042010     1745 A       I     P            1 CPW/ROBBERY                   17  2010 110    3912  3072010     1550 A       O     P            1 FEL                           18  2010  44    1658  3072010     1930 A       I     P            1 MISD                          19  2010  71    1551  3112010       15 A       O     P            2 CPW                           20  2010  26     918  3232010        5 1       I     T            5 PETIT LARCENY                 21  2010  75    5151  3252010     1608 A       O     P            1 FELONY                        22  2010  42       7  1012010        1 1       O     P            2 CPW                           23  2010  41      71  1012010        5 A       I     P            1 CPW                           24  2010 114     105  1012010       10 1       O     H            5 CPW                           25  2010  79      44  1012010       10 A       O     P            2 FELONY                        26  2010  32     393  1012010       15 A       O     P            2 FEL                           27  2010  46      11  1012010       15 A       O     P            1 CPW                           28  2010  32     475  1012010       15 A       O     P            2 FELONY                        29  2010 120     798  1012010       15 A       O     P            5 CPW                           30  2010  23     530  1012010       15 1       O     P            1 ROBBERY                       31  2010  23     529  1012010       15 1       O     P            1 ROBBERY                       32  2010 114      66  1012010       15 A       O     P            5 BURGLARY                      33  2010  62      32  1012010       15 A       O     P            1 ROBBERY                       </a:t>
            </a:r>
          </a:p>
        </p:txBody>
      </p:sp>
      <p:pic>
        <p:nvPicPr>
          <p:cNvPr id="34818" name="Picture 2"/>
          <p:cNvPicPr>
            <a:picLocks noChangeAspect="1" noChangeArrowheads="1"/>
          </p:cNvPicPr>
          <p:nvPr/>
        </p:nvPicPr>
        <p:blipFill>
          <a:blip r:embed="rId3"/>
          <a:srcRect/>
          <a:stretch>
            <a:fillRect/>
          </a:stretch>
        </p:blipFill>
        <p:spPr bwMode="auto">
          <a:xfrm>
            <a:off x="241102" y="53578"/>
            <a:ext cx="8420695" cy="6738566"/>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4817"/>
                                        </p:tgtEl>
                                      </p:cBhvr>
                                    </p:animEffect>
                                    <p:set>
                                      <p:cBhvr>
                                        <p:cTn id="7" dur="1" fill="hold">
                                          <p:stCondLst>
                                            <p:cond delay="999"/>
                                          </p:stCondLst>
                                        </p:cTn>
                                        <p:tgtEl>
                                          <p:spTgt spid="348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4818"/>
                                        </p:tgtEl>
                                        <p:attrNameLst>
                                          <p:attrName>style.visibility</p:attrName>
                                        </p:attrNameLst>
                                      </p:cBhvr>
                                      <p:to>
                                        <p:strVal val="visible"/>
                                      </p:to>
                                    </p:set>
                                    <p:animEffect transition="in" filter="fade">
                                      <p:cBhvr>
                                        <p:cTn id="10"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 grpId="0"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3"/>
        <p:cNvGrpSpPr/>
        <p:nvPr/>
      </p:nvGrpSpPr>
      <p:grpSpPr>
        <a:xfrm>
          <a:off x="0" y="0"/>
          <a:ext cx="0" cy="0"/>
          <a:chOff x="0" y="0"/>
          <a:chExt cx="0" cy="0"/>
        </a:xfrm>
      </p:grpSpPr>
      <p:pic>
        <p:nvPicPr>
          <p:cNvPr id="5" name="Picture 4"/>
          <p:cNvPicPr>
            <a:picLocks noChangeAspect="1"/>
          </p:cNvPicPr>
          <p:nvPr/>
        </p:nvPicPr>
        <p:blipFill>
          <a:blip r:embed="rId3"/>
          <a:srcRect l="3121" r="2778"/>
          <a:stretch>
            <a:fillRect/>
          </a:stretch>
        </p:blipFill>
        <p:spPr>
          <a:xfrm>
            <a:off x="0" y="0"/>
            <a:ext cx="9144000" cy="6858000"/>
          </a:xfrm>
          <a:prstGeom prst="rect">
            <a:avLst/>
          </a:prstGeom>
        </p:spPr>
      </p:pic>
      <p:pic>
        <p:nvPicPr>
          <p:cNvPr id="4" name="Picture 3"/>
          <p:cNvPicPr>
            <a:picLocks noChangeAspect="1"/>
          </p:cNvPicPr>
          <p:nvPr/>
        </p:nvPicPr>
        <p:blipFill>
          <a:blip r:embed="rId4"/>
          <a:srcRect r="7234"/>
          <a:stretch>
            <a:fillRect/>
          </a:stretch>
        </p:blipFill>
        <p:spPr>
          <a:xfrm>
            <a:off x="0" y="0"/>
            <a:ext cx="9144000" cy="6858000"/>
          </a:xfrm>
          <a:prstGeom prst="rect">
            <a:avLst/>
          </a:prstGeom>
        </p:spPr>
      </p:pic>
      <p:sp>
        <p:nvSpPr>
          <p:cNvPr id="104" name="Shape 104"/>
          <p:cNvSpPr>
            <a:spLocks noGrp="1"/>
          </p:cNvSpPr>
          <p:nvPr>
            <p:ph type="title"/>
          </p:nvPr>
        </p:nvSpPr>
        <p:spPr>
          <a:xfrm>
            <a:off x="0" y="5692025"/>
            <a:ext cx="9144000" cy="800189"/>
          </a:xfrm>
          <a:prstGeom prst="rect">
            <a:avLst/>
          </a:prstGeom>
          <a:solidFill>
            <a:schemeClr val="bg1"/>
          </a:solidFill>
          <a:ln>
            <a:noFill/>
          </a:ln>
        </p:spPr>
        <p:txBody>
          <a:bodyPr wrap="square" lIns="91425" tIns="91425" rIns="91425" bIns="91425" anchor="b" anchorCtr="0">
            <a:spAutoFit/>
          </a:bodyPr>
          <a:lstStyle/>
          <a:p>
            <a:pPr marL="0" marR="0" lvl="0" indent="0" algn="l" rtl="0">
              <a:lnSpc>
                <a:spcPct val="100000"/>
              </a:lnSpc>
              <a:spcBef>
                <a:spcPts val="0"/>
              </a:spcBef>
              <a:spcAft>
                <a:spcPts val="0"/>
              </a:spcAft>
              <a:buClr>
                <a:schemeClr val="dk2"/>
              </a:buClr>
              <a:buSzPct val="25000"/>
              <a:buFont typeface="Arial"/>
            </a:pPr>
            <a:r>
              <a:rPr sz="4000" u="none" strike="noStrike" cap="none" baseline="0" dirty="0">
                <a:solidFill>
                  <a:schemeClr val="dk2"/>
                </a:solidFill>
                <a:latin typeface="Gill Sans Light"/>
                <a:ea typeface="Arial" panose="00000000000000000000"/>
                <a:cs typeface="Gill Sans Light"/>
                <a:sym typeface="Arial" panose="00000000000000000000"/>
              </a:rPr>
              <a:t>The Data-Driven World</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62" name="Picture 3"/>
          <p:cNvPicPr>
            <a:picLocks noChangeAspect="1"/>
          </p:cNvPicPr>
          <p:nvPr/>
        </p:nvPicPr>
        <p:blipFill>
          <a:blip r:embed="rId3"/>
          <a:srcRect/>
          <a:stretch>
            <a:fillRect/>
          </a:stretch>
        </p:blipFill>
        <p:spPr bwMode="auto">
          <a:xfrm>
            <a:off x="392907" y="1553766"/>
            <a:ext cx="8343677" cy="3911203"/>
          </a:xfrm>
          <a:prstGeom prst="rect">
            <a:avLst/>
          </a:prstGeom>
          <a:noFill/>
          <a:ln w="9525">
            <a:noFill/>
            <a:miter lim="800000"/>
            <a:headEnd/>
            <a:tailEnd/>
          </a:ln>
        </p:spPr>
      </p:pic>
      <p:pic>
        <p:nvPicPr>
          <p:cNvPr id="194563" name="Picture 4"/>
          <p:cNvPicPr>
            <a:picLocks noChangeAspect="1"/>
          </p:cNvPicPr>
          <p:nvPr/>
        </p:nvPicPr>
        <p:blipFill>
          <a:blip r:embed="rId4"/>
          <a:srcRect/>
          <a:stretch>
            <a:fillRect/>
          </a:stretch>
        </p:blipFill>
        <p:spPr bwMode="auto">
          <a:xfrm>
            <a:off x="7518797" y="1660922"/>
            <a:ext cx="1125141" cy="18283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5"/>
          <p:cNvSpPr>
            <a:spLocks noChangeArrowheads="1"/>
          </p:cNvSpPr>
          <p:nvPr/>
        </p:nvSpPr>
        <p:spPr bwMode="auto">
          <a:xfrm>
            <a:off x="232172" y="0"/>
            <a:ext cx="9144000" cy="6743670"/>
          </a:xfrm>
          <a:prstGeom prst="rect">
            <a:avLst/>
          </a:prstGeom>
          <a:noFill/>
          <a:ln w="9525">
            <a:noFill/>
            <a:miter lim="800000"/>
            <a:headEnd/>
            <a:tailEnd/>
          </a:ln>
        </p:spPr>
        <p:txBody>
          <a:bodyPr lIns="64291" tIns="32146" rIns="64291" bIns="32146">
            <a:prstTxWarp prst="textNoShape">
              <a:avLst/>
            </a:prstTxWarp>
            <a:spAutoFit/>
          </a:bodyPr>
          <a:lstStyle/>
          <a:p>
            <a:pPr algn="l"/>
            <a:r>
              <a:rPr lang="en-US" dirty="0">
                <a:latin typeface="Courier New" charset="0"/>
                <a:ea typeface="Courier New" charset="0"/>
                <a:cs typeface="Courier New" charset="0"/>
              </a:rPr>
              <a:t> mid gender                    city </a:t>
            </a:r>
            <a:r>
              <a:rPr lang="en-US" dirty="0" err="1">
                <a:latin typeface="Courier New" charset="0"/>
                <a:ea typeface="Courier New" charset="0"/>
                <a:cs typeface="Courier New" charset="0"/>
              </a:rPr>
              <a:t>year.school</a:t>
            </a:r>
            <a:r>
              <a:rPr lang="en-US" dirty="0">
                <a:latin typeface="Courier New" charset="0"/>
                <a:ea typeface="Courier New" charset="0"/>
                <a:cs typeface="Courier New" charset="0"/>
              </a:rPr>
              <a:t>   latitude  longitude</a:t>
            </a:r>
          </a:p>
          <a:p>
            <a:pPr algn="l"/>
            <a:r>
              <a:rPr lang="en-US" dirty="0">
                <a:latin typeface="Courier New" charset="0"/>
                <a:ea typeface="Courier New" charset="0"/>
                <a:cs typeface="Courier New" charset="0"/>
              </a:rPr>
              <a:t>29030 8ki6x9 Female                  </a:t>
            </a:r>
            <a:r>
              <a:rPr lang="en-US" dirty="0" err="1">
                <a:latin typeface="Courier New" charset="0"/>
                <a:ea typeface="Courier New" charset="0"/>
                <a:cs typeface="Courier New" charset="0"/>
              </a:rPr>
              <a:t>Kochin</a:t>
            </a:r>
            <a:r>
              <a:rPr lang="en-US" dirty="0">
                <a:latin typeface="Courier New" charset="0"/>
                <a:ea typeface="Courier New" charset="0"/>
                <a:cs typeface="Courier New" charset="0"/>
              </a:rPr>
              <a:t>        2009         NA         NA</a:t>
            </a:r>
          </a:p>
          <a:p>
            <a:pPr algn="l"/>
            <a:r>
              <a:rPr lang="en-US" dirty="0">
                <a:latin typeface="Courier New" charset="0"/>
                <a:ea typeface="Courier New" charset="0"/>
                <a:cs typeface="Courier New" charset="0"/>
              </a:rPr>
              <a:t>18107 5b6g4d   Male         </a:t>
            </a:r>
            <a:r>
              <a:rPr lang="en-US" dirty="0" err="1">
                <a:latin typeface="Courier New" charset="0"/>
                <a:ea typeface="Courier New" charset="0"/>
                <a:cs typeface="Courier New" charset="0"/>
              </a:rPr>
              <a:t>baranqu\xcc_lla</a:t>
            </a:r>
            <a:r>
              <a:rPr lang="en-US" dirty="0">
                <a:latin typeface="Courier New" charset="0"/>
                <a:ea typeface="Courier New" charset="0"/>
                <a:cs typeface="Courier New" charset="0"/>
              </a:rPr>
              <a:t>        2011 26.8205530  30.802498</a:t>
            </a:r>
          </a:p>
          <a:p>
            <a:pPr algn="l"/>
            <a:r>
              <a:rPr lang="en-US" dirty="0">
                <a:latin typeface="Courier New" charset="0"/>
                <a:ea typeface="Courier New" charset="0"/>
                <a:cs typeface="Courier New" charset="0"/>
              </a:rPr>
              <a:t>29433 8ob0p6   Male              </a:t>
            </a:r>
            <a:r>
              <a:rPr lang="en-US" dirty="0" err="1">
                <a:latin typeface="Courier New" charset="0"/>
                <a:ea typeface="Courier New" charset="0"/>
                <a:cs typeface="Courier New" charset="0"/>
              </a:rPr>
              <a:t>tarakeswar</a:t>
            </a:r>
            <a:r>
              <a:rPr lang="en-US" dirty="0">
                <a:latin typeface="Courier New" charset="0"/>
                <a:ea typeface="Courier New" charset="0"/>
                <a:cs typeface="Courier New" charset="0"/>
              </a:rPr>
              <a:t>        2011 -4.0500000  39.666667</a:t>
            </a:r>
          </a:p>
          <a:p>
            <a:pPr algn="l"/>
            <a:r>
              <a:rPr lang="en-US" dirty="0">
                <a:latin typeface="Courier New" charset="0"/>
                <a:ea typeface="Courier New" charset="0"/>
                <a:cs typeface="Courier New" charset="0"/>
              </a:rPr>
              <a:t>2081  0od2qt   Male             Santa Clara        2008  5.5324624   5.898714</a:t>
            </a:r>
          </a:p>
          <a:p>
            <a:pPr algn="l"/>
            <a:r>
              <a:rPr lang="en-US" dirty="0">
                <a:latin typeface="Courier New" charset="0"/>
                <a:ea typeface="Courier New" charset="0"/>
                <a:cs typeface="Courier New" charset="0"/>
              </a:rPr>
              <a:t>5153  1h5fyz   Male                  </a:t>
            </a:r>
            <a:r>
              <a:rPr lang="en-US" dirty="0" err="1">
                <a:latin typeface="Courier New" charset="0"/>
                <a:ea typeface="Courier New" charset="0"/>
                <a:cs typeface="Courier New" charset="0"/>
              </a:rPr>
              <a:t>mirpur</a:t>
            </a:r>
            <a:r>
              <a:rPr lang="en-US" dirty="0">
                <a:latin typeface="Courier New" charset="0"/>
                <a:ea typeface="Courier New" charset="0"/>
                <a:cs typeface="Courier New" charset="0"/>
              </a:rPr>
              <a:t>        2011  7.1908544   5.157920</a:t>
            </a:r>
          </a:p>
          <a:p>
            <a:pPr algn="l"/>
            <a:r>
              <a:rPr lang="en-US" dirty="0">
                <a:latin typeface="Courier New" charset="0"/>
                <a:ea typeface="Courier New" charset="0"/>
                <a:cs typeface="Courier New" charset="0"/>
              </a:rPr>
              <a:t>39485 bs6coy   Male            Port Moresby        2011 19.4500000 -70.700000</a:t>
            </a:r>
          </a:p>
          <a:p>
            <a:pPr algn="l"/>
            <a:r>
              <a:rPr lang="en-US" dirty="0">
                <a:latin typeface="Courier New" charset="0"/>
                <a:ea typeface="Courier New" charset="0"/>
                <a:cs typeface="Courier New" charset="0"/>
              </a:rPr>
              <a:t>40952 dre34b   Male  San </a:t>
            </a:r>
            <a:r>
              <a:rPr lang="en-US" dirty="0" err="1">
                <a:latin typeface="Courier New" charset="0"/>
                <a:ea typeface="Courier New" charset="0"/>
                <a:cs typeface="Courier New" charset="0"/>
              </a:rPr>
              <a:t>ferndando</a:t>
            </a:r>
            <a:r>
              <a:rPr lang="en-US" dirty="0">
                <a:latin typeface="Courier New" charset="0"/>
                <a:ea typeface="Courier New" charset="0"/>
                <a:cs typeface="Courier New" charset="0"/>
              </a:rPr>
              <a:t> La Union        2009         NA         NA</a:t>
            </a:r>
          </a:p>
          <a:p>
            <a:pPr algn="l"/>
            <a:r>
              <a:rPr lang="en-US" dirty="0">
                <a:latin typeface="Courier New" charset="0"/>
                <a:ea typeface="Courier New" charset="0"/>
                <a:cs typeface="Courier New" charset="0"/>
              </a:rPr>
              <a:t>26004 7ogmpv   Male </a:t>
            </a:r>
            <a:r>
              <a:rPr lang="en-US" dirty="0" err="1">
                <a:latin typeface="Courier New" charset="0"/>
                <a:ea typeface="Courier New" charset="0"/>
                <a:cs typeface="Courier New" charset="0"/>
              </a:rPr>
              <a:t>santa</a:t>
            </a:r>
            <a:r>
              <a:rPr lang="en-US" dirty="0">
                <a:latin typeface="Courier New" charset="0"/>
                <a:ea typeface="Courier New" charset="0"/>
                <a:cs typeface="Courier New" charset="0"/>
              </a:rPr>
              <a:t> </a:t>
            </a:r>
            <a:r>
              <a:rPr lang="en-US" dirty="0" err="1">
                <a:latin typeface="Courier New" charset="0"/>
                <a:ea typeface="Courier New" charset="0"/>
                <a:cs typeface="Courier New" charset="0"/>
              </a:rPr>
              <a:t>cruz</a:t>
            </a:r>
            <a:r>
              <a:rPr lang="en-US" dirty="0">
                <a:latin typeface="Courier New" charset="0"/>
                <a:ea typeface="Courier New" charset="0"/>
                <a:cs typeface="Courier New" charset="0"/>
              </a:rPr>
              <a:t> de la sierra        2009 10.3156992 123.885437</a:t>
            </a:r>
          </a:p>
          <a:p>
            <a:pPr algn="l"/>
            <a:r>
              <a:rPr lang="en-US" dirty="0">
                <a:latin typeface="Courier New" charset="0"/>
                <a:ea typeface="Courier New" charset="0"/>
                <a:cs typeface="Courier New" charset="0"/>
              </a:rPr>
              <a:t>43017 lmht1f   Male                </a:t>
            </a:r>
            <a:r>
              <a:rPr lang="en-US" dirty="0" err="1">
                <a:latin typeface="Courier New" charset="0"/>
                <a:ea typeface="Courier New" charset="0"/>
                <a:cs typeface="Courier New" charset="0"/>
              </a:rPr>
              <a:t>batangas</a:t>
            </a:r>
            <a:r>
              <a:rPr lang="en-US" dirty="0">
                <a:latin typeface="Courier New" charset="0"/>
                <a:ea typeface="Courier New" charset="0"/>
                <a:cs typeface="Courier New" charset="0"/>
              </a:rPr>
              <a:t>        2011         NA         NA</a:t>
            </a:r>
          </a:p>
          <a:p>
            <a:pPr algn="l"/>
            <a:r>
              <a:rPr lang="en-US" dirty="0">
                <a:latin typeface="Courier New" charset="0"/>
                <a:ea typeface="Courier New" charset="0"/>
                <a:cs typeface="Courier New" charset="0"/>
              </a:rPr>
              <a:t>10311 2wv1pz Female                  Malang        1997 17.6868159  83.218481</a:t>
            </a:r>
          </a:p>
          <a:p>
            <a:pPr algn="l"/>
            <a:r>
              <a:rPr lang="en-US" dirty="0">
                <a:latin typeface="Courier New" charset="0"/>
                <a:ea typeface="Courier New" charset="0"/>
                <a:cs typeface="Courier New" charset="0"/>
              </a:rPr>
              <a:t>32166 9fyl8d Female                </a:t>
            </a:r>
            <a:r>
              <a:rPr lang="en-US" dirty="0" err="1">
                <a:latin typeface="Courier New" charset="0"/>
                <a:ea typeface="Courier New" charset="0"/>
                <a:cs typeface="Courier New" charset="0"/>
              </a:rPr>
              <a:t>kingston</a:t>
            </a:r>
            <a:r>
              <a:rPr lang="en-US" dirty="0">
                <a:latin typeface="Courier New" charset="0"/>
                <a:ea typeface="Courier New" charset="0"/>
                <a:cs typeface="Courier New" charset="0"/>
              </a:rPr>
              <a:t>        2006         NA         NA</a:t>
            </a:r>
          </a:p>
          <a:p>
            <a:pPr algn="l"/>
            <a:r>
              <a:rPr lang="en-US" dirty="0">
                <a:latin typeface="Courier New" charset="0"/>
                <a:ea typeface="Courier New" charset="0"/>
                <a:cs typeface="Courier New" charset="0"/>
              </a:rPr>
              <a:t>25899 7ncoeq   Male                    Lima        2006 -6.2115440 106.845172</a:t>
            </a:r>
          </a:p>
          <a:p>
            <a:pPr algn="l"/>
            <a:r>
              <a:rPr lang="en-US" dirty="0">
                <a:latin typeface="Courier New" charset="0"/>
                <a:ea typeface="Courier New" charset="0"/>
                <a:cs typeface="Courier New" charset="0"/>
              </a:rPr>
              <a:t>44990 t5frms Female                  Multan        2000         NA         NA</a:t>
            </a:r>
          </a:p>
          <a:p>
            <a:pPr algn="l"/>
            <a:r>
              <a:rPr lang="en-US" dirty="0">
                <a:latin typeface="Courier New" charset="0"/>
                <a:ea typeface="Courier New" charset="0"/>
                <a:cs typeface="Courier New" charset="0"/>
              </a:rPr>
              <a:t>4365  1bpskh   Male               Sonsonate        2007 31.0886523  77.179780</a:t>
            </a:r>
          </a:p>
          <a:p>
            <a:pPr algn="l"/>
            <a:r>
              <a:rPr lang="en-US" dirty="0">
                <a:latin typeface="Courier New" charset="0"/>
                <a:ea typeface="Courier New" charset="0"/>
                <a:cs typeface="Courier New" charset="0"/>
              </a:rPr>
              <a:t>26754 7x31d4   Male                   </a:t>
            </a:r>
            <a:r>
              <a:rPr lang="en-US" dirty="0" err="1">
                <a:latin typeface="Courier New" charset="0"/>
                <a:ea typeface="Courier New" charset="0"/>
                <a:cs typeface="Courier New" charset="0"/>
              </a:rPr>
              <a:t>noida</a:t>
            </a:r>
            <a:r>
              <a:rPr lang="en-US" dirty="0">
                <a:latin typeface="Courier New" charset="0"/>
                <a:ea typeface="Courier New" charset="0"/>
                <a:cs typeface="Courier New" charset="0"/>
              </a:rPr>
              <a:t>        2009 61.5240100 105.318756</a:t>
            </a:r>
          </a:p>
          <a:p>
            <a:pPr algn="l"/>
            <a:r>
              <a:rPr lang="en-US" dirty="0">
                <a:latin typeface="Courier New" charset="0"/>
                <a:ea typeface="Courier New" charset="0"/>
                <a:cs typeface="Courier New" charset="0"/>
              </a:rPr>
              <a:t>34717 abl3qw Female                   Abuja        2006         NA         NA</a:t>
            </a:r>
          </a:p>
          <a:p>
            <a:pPr algn="l"/>
            <a:r>
              <a:rPr lang="en-US" dirty="0">
                <a:latin typeface="Courier New" charset="0"/>
                <a:ea typeface="Courier New" charset="0"/>
                <a:cs typeface="Courier New" charset="0"/>
              </a:rPr>
              <a:t>22425 6k1lc5   Male                   bursa        2011  6.2359250 -75.575137</a:t>
            </a:r>
          </a:p>
          <a:p>
            <a:pPr algn="l"/>
            <a:r>
              <a:rPr lang="en-US" dirty="0">
                <a:latin typeface="Courier New" charset="0"/>
                <a:ea typeface="Courier New" charset="0"/>
                <a:cs typeface="Courier New" charset="0"/>
              </a:rPr>
              <a:t>14977 4dzpct   Male                  Mumbai        2008  5.5557170  -0.196306</a:t>
            </a:r>
          </a:p>
          <a:p>
            <a:pPr algn="l"/>
            <a:r>
              <a:rPr lang="en-US" dirty="0">
                <a:latin typeface="Courier New" charset="0"/>
                <a:ea typeface="Courier New" charset="0"/>
                <a:cs typeface="Courier New" charset="0"/>
              </a:rPr>
              <a:t>39882 bwv914   Male                    </a:t>
            </a:r>
            <a:r>
              <a:rPr lang="en-US" dirty="0" err="1">
                <a:latin typeface="Courier New" charset="0"/>
                <a:ea typeface="Courier New" charset="0"/>
                <a:cs typeface="Courier New" charset="0"/>
              </a:rPr>
              <a:t>Osun</a:t>
            </a:r>
            <a:r>
              <a:rPr lang="en-US" dirty="0">
                <a:latin typeface="Courier New" charset="0"/>
                <a:ea typeface="Courier New" charset="0"/>
                <a:cs typeface="Courier New" charset="0"/>
              </a:rPr>
              <a:t>        2010  0.3136111  32.581111</a:t>
            </a:r>
          </a:p>
          <a:p>
            <a:pPr algn="l"/>
            <a:r>
              <a:rPr lang="en-US" dirty="0">
                <a:latin typeface="Courier New" charset="0"/>
                <a:ea typeface="Courier New" charset="0"/>
                <a:cs typeface="Courier New" charset="0"/>
              </a:rPr>
              <a:t>8219  2bw76y Female               SAO ROQUE        1997  14.5547290 121.02445</a:t>
            </a:r>
          </a:p>
          <a:p>
            <a:pPr algn="l"/>
            <a:r>
              <a:rPr lang="en-US" dirty="0">
                <a:latin typeface="Courier New" charset="0"/>
                <a:ea typeface="Courier New" charset="0"/>
                <a:cs typeface="Courier New" charset="0"/>
              </a:rPr>
              <a:t>15985 4m23c6   Male                   </a:t>
            </a:r>
            <a:r>
              <a:rPr lang="en-US" dirty="0" err="1">
                <a:latin typeface="Courier New" charset="0"/>
                <a:ea typeface="Courier New" charset="0"/>
                <a:cs typeface="Courier New" charset="0"/>
              </a:rPr>
              <a:t>habra</a:t>
            </a:r>
            <a:r>
              <a:rPr lang="en-US" dirty="0">
                <a:latin typeface="Courier New" charset="0"/>
                <a:ea typeface="Courier New" charset="0"/>
                <a:cs typeface="Courier New" charset="0"/>
              </a:rPr>
              <a:t>        2005 -28.7500000  31.90000</a:t>
            </a:r>
          </a:p>
          <a:p>
            <a:pPr algn="l"/>
            <a:r>
              <a:rPr lang="en-US" dirty="0">
                <a:latin typeface="Courier New" charset="0"/>
                <a:ea typeface="Courier New" charset="0"/>
                <a:cs typeface="Courier New" charset="0"/>
              </a:rPr>
              <a:t>39547 bt0hop   Male                   </a:t>
            </a:r>
            <a:r>
              <a:rPr lang="en-US" dirty="0" err="1">
                <a:latin typeface="Courier New" charset="0"/>
                <a:ea typeface="Courier New" charset="0"/>
                <a:cs typeface="Courier New" charset="0"/>
              </a:rPr>
              <a:t>enugu</a:t>
            </a:r>
            <a:r>
              <a:rPr lang="en-US" dirty="0">
                <a:latin typeface="Courier New" charset="0"/>
                <a:ea typeface="Courier New" charset="0"/>
                <a:cs typeface="Courier New" charset="0"/>
              </a:rPr>
              <a:t>        2004  14.6133333 -90.53528</a:t>
            </a:r>
          </a:p>
          <a:p>
            <a:pPr algn="l"/>
            <a:r>
              <a:rPr lang="en-US" dirty="0">
                <a:latin typeface="Courier New" charset="0"/>
                <a:ea typeface="Courier New" charset="0"/>
                <a:cs typeface="Courier New" charset="0"/>
              </a:rPr>
              <a:t>33135 9sbyhq Female               </a:t>
            </a:r>
            <a:r>
              <a:rPr lang="en-US" dirty="0" err="1">
                <a:latin typeface="Courier New" charset="0"/>
                <a:ea typeface="Courier New" charset="0"/>
                <a:cs typeface="Courier New" charset="0"/>
              </a:rPr>
              <a:t>escuintla</a:t>
            </a:r>
            <a:r>
              <a:rPr lang="en-US" dirty="0">
                <a:latin typeface="Courier New" charset="0"/>
                <a:ea typeface="Courier New" charset="0"/>
                <a:cs typeface="Courier New" charset="0"/>
              </a:rPr>
              <a:t>        2010  -0.0951600  34.74733</a:t>
            </a:r>
          </a:p>
          <a:p>
            <a:pPr algn="l"/>
            <a:r>
              <a:rPr lang="en-US" dirty="0">
                <a:latin typeface="Courier New" charset="0"/>
                <a:ea typeface="Courier New" charset="0"/>
                <a:cs typeface="Courier New" charset="0"/>
              </a:rPr>
              <a:t>37722 b7j0fs   Male    Puerto </a:t>
            </a:r>
            <a:r>
              <a:rPr lang="en-US" dirty="0" err="1">
                <a:latin typeface="Courier New" charset="0"/>
                <a:ea typeface="Courier New" charset="0"/>
                <a:cs typeface="Courier New" charset="0"/>
              </a:rPr>
              <a:t>Princesa</a:t>
            </a:r>
            <a:r>
              <a:rPr lang="en-US" dirty="0">
                <a:latin typeface="Courier New" charset="0"/>
                <a:ea typeface="Courier New" charset="0"/>
                <a:cs typeface="Courier New" charset="0"/>
              </a:rPr>
              <a:t> City        2008  10.9222560 108.10953</a:t>
            </a:r>
          </a:p>
          <a:p>
            <a:pPr algn="l"/>
            <a:r>
              <a:rPr lang="en-US" dirty="0">
                <a:latin typeface="Courier New" charset="0"/>
                <a:ea typeface="Courier New" charset="0"/>
                <a:cs typeface="Courier New" charset="0"/>
              </a:rPr>
              <a:t>21410 69fxhg Female               </a:t>
            </a:r>
            <a:r>
              <a:rPr lang="en-US" dirty="0" err="1">
                <a:latin typeface="Courier New" charset="0"/>
                <a:ea typeface="Courier New" charset="0"/>
                <a:cs typeface="Courier New" charset="0"/>
              </a:rPr>
              <a:t>cebu</a:t>
            </a:r>
            <a:r>
              <a:rPr lang="en-US" dirty="0">
                <a:latin typeface="Courier New" charset="0"/>
                <a:ea typeface="Courier New" charset="0"/>
                <a:cs typeface="Courier New" charset="0"/>
              </a:rPr>
              <a:t> city        1999   0.3136111  32.58111</a:t>
            </a:r>
          </a:p>
          <a:p>
            <a:pPr algn="l"/>
            <a:r>
              <a:rPr lang="en-US" dirty="0">
                <a:latin typeface="Courier New" charset="0"/>
                <a:ea typeface="Courier New" charset="0"/>
                <a:cs typeface="Courier New" charset="0"/>
              </a:rPr>
              <a:t>18661 5gk4ft   Male           Santo Domingo        2010 -16.4990100 -68.14625</a:t>
            </a:r>
          </a:p>
          <a:p>
            <a:pPr algn="l"/>
            <a:r>
              <a:rPr lang="en-US" dirty="0">
                <a:latin typeface="Courier New" charset="0"/>
                <a:ea typeface="Courier New" charset="0"/>
                <a:cs typeface="Courier New" charset="0"/>
              </a:rPr>
              <a:t>9230  2m91yl   Male                  </a:t>
            </a:r>
            <a:r>
              <a:rPr lang="en-US" dirty="0" err="1">
                <a:latin typeface="Courier New" charset="0"/>
                <a:ea typeface="Courier New" charset="0"/>
                <a:cs typeface="Courier New" charset="0"/>
              </a:rPr>
              <a:t>jaipur</a:t>
            </a:r>
            <a:r>
              <a:rPr lang="en-US" dirty="0">
                <a:latin typeface="Courier New" charset="0"/>
                <a:ea typeface="Courier New" charset="0"/>
                <a:cs typeface="Courier New" charset="0"/>
              </a:rPr>
              <a:t>        2008 -33.9248685  18.42406</a:t>
            </a:r>
          </a:p>
          <a:p>
            <a:pPr algn="l"/>
            <a:r>
              <a:rPr lang="en-US" dirty="0">
                <a:latin typeface="Courier New" charset="0"/>
                <a:ea typeface="Courier New" charset="0"/>
                <a:cs typeface="Courier New" charset="0"/>
              </a:rPr>
              <a:t>11201 37eqry   Male              San Miguel        2005  31.5450500  74.34068</a:t>
            </a:r>
          </a:p>
          <a:p>
            <a:pPr algn="l"/>
            <a:r>
              <a:rPr lang="en-US" dirty="0">
                <a:latin typeface="Courier New" charset="0"/>
                <a:ea typeface="Courier New" charset="0"/>
                <a:cs typeface="Courier New" charset="0"/>
              </a:rPr>
              <a:t>19980 5tefrb   Male            </a:t>
            </a:r>
            <a:r>
              <a:rPr lang="en-US" dirty="0" err="1">
                <a:latin typeface="Courier New" charset="0"/>
                <a:ea typeface="Courier New" charset="0"/>
                <a:cs typeface="Courier New" charset="0"/>
              </a:rPr>
              <a:t>palayan</a:t>
            </a:r>
            <a:r>
              <a:rPr lang="en-US" dirty="0">
                <a:latin typeface="Courier New" charset="0"/>
                <a:ea typeface="Courier New" charset="0"/>
                <a:cs typeface="Courier New" charset="0"/>
              </a:rPr>
              <a:t> city        2009 -17.3841400 -66.16670</a:t>
            </a:r>
          </a:p>
          <a:p>
            <a:pPr algn="l"/>
            <a:r>
              <a:rPr lang="en-US" dirty="0">
                <a:latin typeface="Courier New" charset="0"/>
                <a:ea typeface="Courier New" charset="0"/>
                <a:cs typeface="Courier New" charset="0"/>
              </a:rPr>
              <a:t>28653 8h1dfa   Male                    Giza        2004  -7.5666667 110.81667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96610"/>
                                        </p:tgtEl>
                                      </p:cBhvr>
                                    </p:animEffect>
                                    <p:set>
                                      <p:cBhvr>
                                        <p:cTn id="7" dur="1" fill="hold">
                                          <p:stCondLst>
                                            <p:cond delay="999"/>
                                          </p:stCondLst>
                                        </p:cTn>
                                        <p:tgtEl>
                                          <p:spTgt spid="1966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8658" name="Picture 2" descr="/Users/203289/Desktop/DWB/globalpulse.mov">
            <a:hlinkClick r:id="" action="ppaction://media"/>
          </p:cNvPr>
          <p:cNvPicPr/>
          <p:nvPr>
            <a:videoFile r:link="rId1"/>
          </p:nvPr>
        </p:nvPicPr>
        <p:blipFill>
          <a:blip r:embed="rId4"/>
          <a:srcRect/>
          <a:stretch>
            <a:fillRect/>
          </a:stretch>
        </p:blipFill>
        <p:spPr bwMode="auto">
          <a:xfrm>
            <a:off x="339329" y="1125141"/>
            <a:ext cx="8477622" cy="476845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1986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8658"/>
                </p:tgtEl>
              </p:cMediaNode>
            </p:video>
            <p:seq concurrent="1" nextAc="seek">
              <p:cTn id="8" restart="whenNotActive" fill="hold" evtFilter="cancelBubble" nodeType="interactiveSeq">
                <p:stCondLst>
                  <p:cond evt="onClick" delay="0">
                    <p:tgtEl>
                      <p:spTgt spid="1986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8658"/>
                                        </p:tgtEl>
                                      </p:cBhvr>
                                    </p:cmd>
                                  </p:childTnLst>
                                </p:cTn>
                              </p:par>
                            </p:childTnLst>
                          </p:cTn>
                        </p:par>
                      </p:childTnLst>
                    </p:cTn>
                  </p:par>
                </p:childTnLst>
              </p:cTn>
              <p:nextCondLst>
                <p:cond evt="onClick" delay="0">
                  <p:tgtEl>
                    <p:spTgt spid="198658"/>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srcRect/>
          <a:stretch>
            <a:fillRect/>
          </a:stretch>
        </p:blipFill>
        <p:spPr bwMode="auto">
          <a:xfrm>
            <a:off x="-1" y="0"/>
            <a:ext cx="10231793" cy="6858000"/>
          </a:xfrm>
          <a:prstGeom prst="rect">
            <a:avLst/>
          </a:prstGeom>
          <a:noFill/>
          <a:ln w="12700">
            <a:noFill/>
            <a:miter lim="800000"/>
            <a:headEnd/>
            <a:tailEnd/>
          </a:ln>
        </p:spPr>
      </p:pic>
      <p:sp>
        <p:nvSpPr>
          <p:cNvPr id="7" name="Shape 104"/>
          <p:cNvSpPr txBox="1">
            <a:spLocks/>
          </p:cNvSpPr>
          <p:nvPr/>
        </p:nvSpPr>
        <p:spPr>
          <a:xfrm>
            <a:off x="0" y="5426613"/>
            <a:ext cx="9144000" cy="800189"/>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Why </a:t>
            </a:r>
            <a:r>
              <a:rPr lang="en-US" sz="4000" dirty="0" smtClean="0">
                <a:solidFill>
                  <a:srgbClr val="595959"/>
                </a:solidFill>
                <a:latin typeface="Gill Sans Light"/>
                <a:cs typeface="Gill Sans Light"/>
              </a:rPr>
              <a:t>Stop There?</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11042"/>
          <a:stretch>
            <a:fillRect/>
          </a:stretch>
        </p:blipFill>
        <p:spPr>
          <a:xfrm>
            <a:off x="0" y="0"/>
            <a:ext cx="9144000" cy="6858000"/>
          </a:xfrm>
          <a:prstGeom prst="rect">
            <a:avLst/>
          </a:prstGeom>
        </p:spPr>
      </p:pic>
      <p:sp>
        <p:nvSpPr>
          <p:cNvPr id="5" name="Shape 104"/>
          <p:cNvSpPr txBox="1">
            <a:spLocks/>
          </p:cNvSpPr>
          <p:nvPr/>
        </p:nvSpPr>
        <p:spPr>
          <a:xfrm>
            <a:off x="0" y="5426613"/>
            <a:ext cx="9144000" cy="800189"/>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Commercial Data</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9"/>
        <p:cNvGrpSpPr/>
        <p:nvPr/>
      </p:nvGrpSpPr>
      <p:grpSpPr>
        <a:xfrm>
          <a:off x="0" y="0"/>
          <a:ext cx="0" cy="0"/>
          <a:chOff x="0" y="0"/>
          <a:chExt cx="0" cy="0"/>
        </a:xfrm>
      </p:grpSpPr>
      <p:sp>
        <p:nvSpPr>
          <p:cNvPr id="160" name="Shape 160"/>
          <p:cNvSpPr/>
          <p:nvPr/>
        </p:nvSpPr>
        <p:spPr>
          <a:xfrm>
            <a:off x="0" y="0"/>
            <a:ext cx="9144000" cy="6858000"/>
          </a:xfrm>
          <a:prstGeom prst="rect">
            <a:avLst/>
          </a:prstGeom>
          <a:blipFill>
            <a:blip r:embed="rId3"/>
            <a:stretch>
              <a:fillRect/>
            </a:stretch>
          </a:blipFill>
          <a:ln>
            <a:noFill/>
          </a:ln>
        </p:spPr>
      </p:sp>
      <p:sp>
        <p:nvSpPr>
          <p:cNvPr id="5" name="Rectangle 4"/>
          <p:cNvSpPr/>
          <p:nvPr/>
        </p:nvSpPr>
        <p:spPr>
          <a:xfrm>
            <a:off x="6840391" y="260084"/>
            <a:ext cx="2103889" cy="74968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hape 104"/>
          <p:cNvSpPr txBox="1">
            <a:spLocks/>
          </p:cNvSpPr>
          <p:nvPr/>
        </p:nvSpPr>
        <p:spPr>
          <a:xfrm>
            <a:off x="0" y="5365058"/>
            <a:ext cx="9144000" cy="861744"/>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4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First Responders</a:t>
            </a:r>
            <a:endParaRPr kumimoji="0" lang="en-US" sz="44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pic>
        <p:nvPicPr>
          <p:cNvPr id="4" name="Picture 3"/>
          <p:cNvPicPr>
            <a:picLocks noChangeAspect="1"/>
          </p:cNvPicPr>
          <p:nvPr/>
        </p:nvPicPr>
        <p:blipFill>
          <a:blip r:embed="rId4"/>
          <a:stretch>
            <a:fillRect/>
          </a:stretch>
        </p:blipFill>
        <p:spPr>
          <a:xfrm>
            <a:off x="7040111" y="320177"/>
            <a:ext cx="1682024" cy="567194"/>
          </a:xfrm>
          <a:prstGeom prst="rect">
            <a:avLst/>
          </a:prstGeom>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6"/>
        <p:cNvGrpSpPr/>
        <p:nvPr/>
      </p:nvGrpSpPr>
      <p:grpSpPr>
        <a:xfrm>
          <a:off x="0" y="0"/>
          <a:ext cx="0" cy="0"/>
          <a:chOff x="0" y="0"/>
          <a:chExt cx="0" cy="0"/>
        </a:xfrm>
      </p:grpSpPr>
      <p:sp>
        <p:nvSpPr>
          <p:cNvPr id="167" name="Shape 167"/>
          <p:cNvSpPr/>
          <p:nvPr/>
        </p:nvSpPr>
        <p:spPr>
          <a:xfrm>
            <a:off x="0" y="0"/>
            <a:ext cx="9144000" cy="6858000"/>
          </a:xfrm>
          <a:prstGeom prst="rect">
            <a:avLst/>
          </a:prstGeom>
          <a:blipFill>
            <a:blip r:embed="rId3"/>
            <a:stretch>
              <a:fillRect/>
            </a:stretch>
          </a:blipFill>
          <a:ln>
            <a:noFill/>
          </a:ln>
        </p:spPr>
      </p:sp>
      <p:sp>
        <p:nvSpPr>
          <p:cNvPr id="6" name="Shape 104"/>
          <p:cNvSpPr txBox="1">
            <a:spLocks/>
          </p:cNvSpPr>
          <p:nvPr/>
        </p:nvSpPr>
        <p:spPr>
          <a:xfrm>
            <a:off x="0" y="5426613"/>
            <a:ext cx="9144000" cy="800189"/>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Target + Health Centers</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pic>
        <p:nvPicPr>
          <p:cNvPr id="7" name="Picture 6"/>
          <p:cNvPicPr>
            <a:picLocks noChangeAspect="1"/>
          </p:cNvPicPr>
          <p:nvPr/>
        </p:nvPicPr>
        <p:blipFill>
          <a:blip r:embed="rId4"/>
          <a:stretch>
            <a:fillRect/>
          </a:stretch>
        </p:blipFill>
        <p:spPr>
          <a:xfrm>
            <a:off x="7058637" y="0"/>
            <a:ext cx="2085363" cy="2085363"/>
          </a:xfrm>
          <a:prstGeom prst="rect">
            <a:avLst/>
          </a:prstGeom>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3"/>
        <p:cNvGrpSpPr/>
        <p:nvPr/>
      </p:nvGrpSpPr>
      <p:grpSpPr>
        <a:xfrm>
          <a:off x="0" y="0"/>
          <a:ext cx="0" cy="0"/>
          <a:chOff x="0" y="0"/>
          <a:chExt cx="0" cy="0"/>
        </a:xfrm>
      </p:grpSpPr>
      <p:sp>
        <p:nvSpPr>
          <p:cNvPr id="175" name="Shape 175"/>
          <p:cNvSpPr/>
          <p:nvPr/>
        </p:nvSpPr>
        <p:spPr>
          <a:xfrm>
            <a:off x="2007189" y="0"/>
            <a:ext cx="5518425" cy="6858000"/>
          </a:xfrm>
          <a:prstGeom prst="rect">
            <a:avLst/>
          </a:prstGeom>
          <a:blipFill>
            <a:blip r:embed="rId3"/>
            <a:stretch>
              <a:fillRect/>
            </a:stretch>
          </a:blipFill>
          <a:ln>
            <a:noFill/>
          </a:ln>
        </p:spPr>
      </p:sp>
      <p:sp>
        <p:nvSpPr>
          <p:cNvPr id="6" name="Shape 104"/>
          <p:cNvSpPr txBox="1">
            <a:spLocks/>
          </p:cNvSpPr>
          <p:nvPr/>
        </p:nvSpPr>
        <p:spPr>
          <a:xfrm>
            <a:off x="0" y="5426613"/>
            <a:ext cx="9144000" cy="800189"/>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Google + Aging Vision</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pic>
        <p:nvPicPr>
          <p:cNvPr id="7" name="Picture 6"/>
          <p:cNvPicPr>
            <a:picLocks noChangeAspect="1"/>
          </p:cNvPicPr>
          <p:nvPr/>
        </p:nvPicPr>
        <p:blipFill>
          <a:blip r:embed="rId4"/>
          <a:stretch>
            <a:fillRect/>
          </a:stretch>
        </p:blipFill>
        <p:spPr>
          <a:xfrm>
            <a:off x="4506378" y="-246454"/>
            <a:ext cx="3550007" cy="1635065"/>
          </a:xfrm>
          <a:prstGeom prst="rect">
            <a:avLst/>
          </a:prstGeom>
        </p:spPr>
      </p:pic>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7"/>
        <p:cNvGrpSpPr/>
        <p:nvPr/>
      </p:nvGrpSpPr>
      <p:grpSpPr>
        <a:xfrm>
          <a:off x="0" y="0"/>
          <a:ext cx="0" cy="0"/>
          <a:chOff x="0" y="0"/>
          <a:chExt cx="0" cy="0"/>
        </a:xfrm>
      </p:grpSpPr>
      <p:sp>
        <p:nvSpPr>
          <p:cNvPr id="188" name="Shape 188"/>
          <p:cNvSpPr/>
          <p:nvPr/>
        </p:nvSpPr>
        <p:spPr>
          <a:xfrm>
            <a:off x="208512" y="150915"/>
            <a:ext cx="8482207" cy="6707085"/>
          </a:xfrm>
          <a:prstGeom prst="rect">
            <a:avLst/>
          </a:prstGeom>
          <a:blipFill>
            <a:blip r:embed="rId3"/>
            <a:stretch>
              <a:fillRect/>
            </a:stretch>
          </a:blipFill>
          <a:ln>
            <a:noFill/>
          </a:ln>
        </p:spPr>
      </p:sp>
      <p:sp>
        <p:nvSpPr>
          <p:cNvPr id="3" name="Shape 104"/>
          <p:cNvSpPr txBox="1">
            <a:spLocks/>
          </p:cNvSpPr>
          <p:nvPr/>
        </p:nvSpPr>
        <p:spPr>
          <a:xfrm>
            <a:off x="0" y="150915"/>
            <a:ext cx="9144000" cy="800189"/>
          </a:xfrm>
          <a:prstGeom prst="rect">
            <a:avLst/>
          </a:prstGeom>
          <a:solidFill>
            <a:srgbClr val="D9D9D9"/>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The </a:t>
            </a:r>
            <a:r>
              <a:rPr kumimoji="0" lang="en-US" sz="4000" b="0" i="0" u="none" strike="noStrike" kern="0" cap="none" spc="0" normalizeH="0" baseline="0" noProof="0" dirty="0" err="1" smtClean="0">
                <a:ln>
                  <a:noFill/>
                </a:ln>
                <a:solidFill>
                  <a:srgbClr val="595959"/>
                </a:solidFill>
                <a:effectLst/>
                <a:uLnTx/>
                <a:uFillTx/>
                <a:latin typeface="Gill Sans Light"/>
                <a:ea typeface="Arial" panose="00000000000000000000"/>
                <a:cs typeface="Gill Sans Light"/>
                <a:sym typeface="Arial" panose="00000000000000000000"/>
              </a:rPr>
              <a:t>Siloed</a:t>
            </a: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 World</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9"/>
        <p:cNvGrpSpPr/>
        <p:nvPr/>
      </p:nvGrpSpPr>
      <p:grpSpPr>
        <a:xfrm>
          <a:off x="0" y="0"/>
          <a:ext cx="0" cy="0"/>
          <a:chOff x="0" y="0"/>
          <a:chExt cx="0" cy="0"/>
        </a:xfrm>
      </p:grpSpPr>
      <p:pic>
        <p:nvPicPr>
          <p:cNvPr id="11" name="Picture 10"/>
          <p:cNvPicPr>
            <a:picLocks noChangeAspect="1"/>
          </p:cNvPicPr>
          <p:nvPr/>
        </p:nvPicPr>
        <p:blipFill>
          <a:blip r:embed="rId3">
            <a:alphaModFix amt="62000"/>
          </a:blip>
          <a:srcRect/>
          <a:stretch>
            <a:fillRect/>
          </a:stretch>
        </p:blipFill>
        <p:spPr>
          <a:xfrm>
            <a:off x="0" y="-10404"/>
            <a:ext cx="9144000" cy="1752176"/>
          </a:xfrm>
          <a:prstGeom prst="rect">
            <a:avLst/>
          </a:prstGeom>
        </p:spPr>
      </p:pic>
      <p:pic>
        <p:nvPicPr>
          <p:cNvPr id="12" name="Picture 11"/>
          <p:cNvPicPr>
            <a:picLocks noChangeAspect="1"/>
          </p:cNvPicPr>
          <p:nvPr/>
        </p:nvPicPr>
        <p:blipFill>
          <a:blip r:embed="rId4">
            <a:alphaModFix amt="47000"/>
          </a:blip>
          <a:srcRect b="33798"/>
          <a:stretch>
            <a:fillRect/>
          </a:stretch>
        </p:blipFill>
        <p:spPr>
          <a:xfrm>
            <a:off x="-37912" y="1769284"/>
            <a:ext cx="9197400" cy="2403214"/>
          </a:xfrm>
          <a:prstGeom prst="rect">
            <a:avLst/>
          </a:prstGeom>
        </p:spPr>
      </p:pic>
      <p:pic>
        <p:nvPicPr>
          <p:cNvPr id="13" name="Picture 12"/>
          <p:cNvPicPr>
            <a:picLocks noChangeAspect="1"/>
          </p:cNvPicPr>
          <p:nvPr/>
        </p:nvPicPr>
        <p:blipFill>
          <a:blip r:embed="rId5">
            <a:alphaModFix amt="53000"/>
          </a:blip>
          <a:srcRect b="14709"/>
          <a:stretch>
            <a:fillRect/>
          </a:stretch>
        </p:blipFill>
        <p:spPr>
          <a:xfrm>
            <a:off x="15488" y="4249790"/>
            <a:ext cx="9144000" cy="2518718"/>
          </a:xfrm>
          <a:prstGeom prst="rect">
            <a:avLst/>
          </a:prstGeom>
        </p:spPr>
      </p:pic>
      <p:sp>
        <p:nvSpPr>
          <p:cNvPr id="6" name="Shape 104"/>
          <p:cNvSpPr>
            <a:spLocks noGrp="1"/>
          </p:cNvSpPr>
          <p:nvPr>
            <p:ph type="title"/>
          </p:nvPr>
        </p:nvSpPr>
        <p:spPr>
          <a:xfrm>
            <a:off x="-37912" y="5693291"/>
            <a:ext cx="9144000" cy="800189"/>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rtl="0">
              <a:lnSpc>
                <a:spcPct val="100000"/>
              </a:lnSpc>
              <a:spcBef>
                <a:spcPts val="0"/>
              </a:spcBef>
              <a:spcAft>
                <a:spcPts val="0"/>
              </a:spcAft>
              <a:buClr>
                <a:schemeClr val="dk2"/>
              </a:buClr>
              <a:buSzPct val="25000"/>
              <a:buFont typeface="Arial"/>
            </a:pPr>
            <a:r>
              <a:rPr lang="en-US" sz="4000" u="none" strike="noStrike" cap="none" baseline="0" dirty="0" smtClean="0">
                <a:solidFill>
                  <a:schemeClr val="tx1">
                    <a:lumMod val="65000"/>
                    <a:lumOff val="35000"/>
                  </a:schemeClr>
                </a:solidFill>
                <a:latin typeface="Gill Sans Light"/>
                <a:ea typeface="Arial" panose="00000000000000000000"/>
                <a:cs typeface="Gill Sans Light"/>
                <a:sym typeface="Arial" panose="00000000000000000000"/>
              </a:rPr>
              <a:t>But what</a:t>
            </a:r>
            <a:r>
              <a:rPr lang="en-US" sz="4000" u="none" strike="noStrike" cap="none" dirty="0" smtClean="0">
                <a:solidFill>
                  <a:schemeClr val="tx1">
                    <a:lumMod val="65000"/>
                    <a:lumOff val="35000"/>
                  </a:schemeClr>
                </a:solidFill>
                <a:latin typeface="Gill Sans Light"/>
                <a:ea typeface="Arial" panose="00000000000000000000"/>
                <a:cs typeface="Gill Sans Light"/>
                <a:sym typeface="Arial" panose="00000000000000000000"/>
              </a:rPr>
              <a:t> are we really driving?</a:t>
            </a:r>
            <a:endParaRPr sz="4000" u="none" strike="noStrike" cap="none" baseline="0" dirty="0">
              <a:solidFill>
                <a:schemeClr val="tx1">
                  <a:lumMod val="65000"/>
                  <a:lumOff val="35000"/>
                </a:schemeClr>
              </a:solidFill>
              <a:latin typeface="Gill Sans Light"/>
              <a:ea typeface="Arial" panose="00000000000000000000"/>
              <a:cs typeface="Gill Sans Light"/>
              <a:sym typeface="Arial" panose="00000000000000000000"/>
            </a:endParaRP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2"/>
        <p:cNvGrpSpPr/>
        <p:nvPr/>
      </p:nvGrpSpPr>
      <p:grpSpPr>
        <a:xfrm>
          <a:off x="0" y="0"/>
          <a:ext cx="0" cy="0"/>
          <a:chOff x="0" y="0"/>
          <a:chExt cx="0" cy="0"/>
        </a:xfrm>
      </p:grpSpPr>
      <p:sp>
        <p:nvSpPr>
          <p:cNvPr id="193" name="Shape 193"/>
          <p:cNvSpPr/>
          <p:nvPr/>
        </p:nvSpPr>
        <p:spPr>
          <a:xfrm>
            <a:off x="0" y="0"/>
            <a:ext cx="9144000" cy="5538420"/>
          </a:xfrm>
          <a:prstGeom prst="rect">
            <a:avLst/>
          </a:prstGeom>
          <a:blipFill>
            <a:blip r:embed="rId3"/>
            <a:stretch>
              <a:fillRect/>
            </a:stretch>
          </a:blipFill>
          <a:ln>
            <a:noFill/>
          </a:ln>
        </p:spPr>
      </p:sp>
      <p:sp>
        <p:nvSpPr>
          <p:cNvPr id="3" name="Rectangle 2"/>
          <p:cNvSpPr/>
          <p:nvPr/>
        </p:nvSpPr>
        <p:spPr>
          <a:xfrm>
            <a:off x="0" y="120242"/>
            <a:ext cx="3973759" cy="8304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6"/>
        <p:cNvGrpSpPr/>
        <p:nvPr/>
      </p:nvGrpSpPr>
      <p:grpSpPr>
        <a:xfrm>
          <a:off x="0" y="0"/>
          <a:ext cx="0" cy="0"/>
          <a:chOff x="0" y="0"/>
          <a:chExt cx="0" cy="0"/>
        </a:xfrm>
      </p:grpSpPr>
      <p:sp>
        <p:nvSpPr>
          <p:cNvPr id="6" name="Shape 149"/>
          <p:cNvSpPr/>
          <p:nvPr/>
        </p:nvSpPr>
        <p:spPr>
          <a:xfrm>
            <a:off x="866984" y="1662404"/>
            <a:ext cx="2438400" cy="2313992"/>
          </a:xfrm>
          <a:prstGeom prst="rect">
            <a:avLst/>
          </a:prstGeom>
          <a:blipFill>
            <a:blip r:embed="rId3"/>
            <a:stretch>
              <a:fillRect/>
            </a:stretch>
          </a:blipFill>
          <a:ln>
            <a:noFill/>
          </a:ln>
        </p:spPr>
      </p:sp>
      <p:pic>
        <p:nvPicPr>
          <p:cNvPr id="8" name="Picture 7"/>
          <p:cNvPicPr>
            <a:picLocks noChangeAspect="1"/>
          </p:cNvPicPr>
          <p:nvPr/>
        </p:nvPicPr>
        <p:blipFill>
          <a:blip r:embed="rId4"/>
          <a:stretch>
            <a:fillRect/>
          </a:stretch>
        </p:blipFill>
        <p:spPr>
          <a:xfrm>
            <a:off x="4021515" y="911822"/>
            <a:ext cx="5179353" cy="3884515"/>
          </a:xfrm>
          <a:prstGeom prst="rect">
            <a:avLst/>
          </a:prstGeom>
        </p:spPr>
      </p:pic>
      <p:sp>
        <p:nvSpPr>
          <p:cNvPr id="9" name="TextBox 8"/>
          <p:cNvSpPr txBox="1"/>
          <p:nvPr/>
        </p:nvSpPr>
        <p:spPr>
          <a:xfrm>
            <a:off x="4889575" y="4210050"/>
            <a:ext cx="3797225" cy="2308324"/>
          </a:xfrm>
          <a:prstGeom prst="rect">
            <a:avLst/>
          </a:prstGeom>
          <a:noFill/>
        </p:spPr>
        <p:txBody>
          <a:bodyPr wrap="square" rtlCol="0">
            <a:spAutoFit/>
          </a:bodyPr>
          <a:lstStyle/>
          <a:p>
            <a:r>
              <a:rPr lang="en-US" sz="2400" b="1" dirty="0" smtClean="0">
                <a:latin typeface="Gill Sans Light"/>
                <a:cs typeface="Gill Sans Light"/>
              </a:rPr>
              <a:t>DC </a:t>
            </a:r>
            <a:r>
              <a:rPr lang="en-US" sz="2400" b="1" dirty="0" err="1" smtClean="0">
                <a:latin typeface="Gill Sans Light"/>
                <a:cs typeface="Gill Sans Light"/>
              </a:rPr>
              <a:t>Datadive</a:t>
            </a:r>
            <a:r>
              <a:rPr lang="en-US" sz="2400" b="1" dirty="0" smtClean="0">
                <a:latin typeface="Gill Sans Light"/>
                <a:cs typeface="Gill Sans Light"/>
              </a:rPr>
              <a:t>:  </a:t>
            </a:r>
            <a:r>
              <a:rPr lang="en-US" sz="2400" dirty="0" smtClean="0">
                <a:latin typeface="Gill Sans Light"/>
                <a:cs typeface="Gill Sans Light"/>
              </a:rPr>
              <a:t>http://dwb.cc/dcdatadive</a:t>
            </a:r>
          </a:p>
          <a:p>
            <a:endParaRPr lang="en-US" sz="2400" dirty="0" smtClean="0">
              <a:latin typeface="Gill Sans Light"/>
              <a:cs typeface="Gill Sans Light"/>
            </a:endParaRPr>
          </a:p>
          <a:p>
            <a:r>
              <a:rPr lang="en-US" sz="2400" dirty="0" smtClean="0">
                <a:latin typeface="Gill Sans Light"/>
                <a:cs typeface="Gill Sans Light"/>
              </a:rPr>
              <a:t>Join us!  </a:t>
            </a:r>
          </a:p>
          <a:p>
            <a:r>
              <a:rPr lang="en-US" sz="2400" dirty="0" smtClean="0">
                <a:latin typeface="Gill Sans Light"/>
                <a:cs typeface="Gill Sans Light"/>
                <a:hlinkClick r:id="rId5"/>
              </a:rPr>
              <a:t>http://dwb.cc/join-dwb</a:t>
            </a:r>
            <a:endParaRPr lang="en-US" sz="2400" dirty="0" smtClean="0">
              <a:latin typeface="Gill Sans Light"/>
              <a:cs typeface="Gill Sans Light"/>
            </a:endParaRPr>
          </a:p>
          <a:p>
            <a:r>
              <a:rPr lang="en-US" sz="2400" dirty="0" smtClean="0">
                <a:latin typeface="Gill Sans Light"/>
                <a:cs typeface="Gill Sans Light"/>
              </a:rPr>
              <a:t>@</a:t>
            </a:r>
            <a:r>
              <a:rPr lang="en-US" sz="2400" dirty="0" err="1" smtClean="0">
                <a:latin typeface="Gill Sans Light"/>
                <a:cs typeface="Gill Sans Light"/>
              </a:rPr>
              <a:t>DataNoBorders</a:t>
            </a:r>
            <a:endParaRPr lang="en-US" sz="2400" dirty="0">
              <a:latin typeface="Gill Sans Light"/>
              <a:cs typeface="Gill Sans Light"/>
            </a:endParaRPr>
          </a:p>
        </p:txBody>
      </p:sp>
      <p:sp>
        <p:nvSpPr>
          <p:cNvPr id="5" name="TextBox 4"/>
          <p:cNvSpPr txBox="1"/>
          <p:nvPr/>
        </p:nvSpPr>
        <p:spPr>
          <a:xfrm>
            <a:off x="3051250" y="285750"/>
            <a:ext cx="4133850" cy="646331"/>
          </a:xfrm>
          <a:prstGeom prst="rect">
            <a:avLst/>
          </a:prstGeom>
          <a:noFill/>
        </p:spPr>
        <p:txBody>
          <a:bodyPr wrap="square" rtlCol="0">
            <a:spAutoFit/>
          </a:bodyPr>
          <a:lstStyle/>
          <a:p>
            <a:r>
              <a:rPr lang="en-US" sz="3600" dirty="0" smtClean="0">
                <a:latin typeface="Gill Sans Light"/>
              </a:rPr>
              <a:t>So What Next?</a:t>
            </a:r>
            <a:endParaRPr lang="en-US" sz="3600" dirty="0">
              <a:latin typeface="Gill Sans Light"/>
            </a:endParaRPr>
          </a:p>
        </p:txBody>
      </p:sp>
      <p:sp>
        <p:nvSpPr>
          <p:cNvPr id="7" name="TextBox 6"/>
          <p:cNvSpPr txBox="1"/>
          <p:nvPr/>
        </p:nvSpPr>
        <p:spPr>
          <a:xfrm>
            <a:off x="1152637" y="4210050"/>
            <a:ext cx="3797225" cy="1200329"/>
          </a:xfrm>
          <a:prstGeom prst="rect">
            <a:avLst/>
          </a:prstGeom>
          <a:noFill/>
        </p:spPr>
        <p:txBody>
          <a:bodyPr wrap="square" rtlCol="0">
            <a:spAutoFit/>
          </a:bodyPr>
          <a:lstStyle/>
          <a:p>
            <a:r>
              <a:rPr lang="en-US" sz="2400" dirty="0" smtClean="0">
                <a:latin typeface="Gill Sans Light"/>
                <a:cs typeface="Gill Sans Light"/>
                <a:hlinkClick r:id="rId6"/>
              </a:rPr>
              <a:t>www.mcic.org</a:t>
            </a:r>
            <a:endParaRPr lang="en-US" sz="2400" dirty="0" smtClean="0">
              <a:latin typeface="Gill Sans Light"/>
              <a:cs typeface="Gill Sans Light"/>
            </a:endParaRPr>
          </a:p>
          <a:p>
            <a:r>
              <a:rPr lang="en-US" sz="2400" dirty="0" smtClean="0">
                <a:latin typeface="Gill Sans Light"/>
                <a:cs typeface="Gill Sans Light"/>
              </a:rPr>
              <a:t>Virginia Carlson</a:t>
            </a:r>
          </a:p>
          <a:p>
            <a:r>
              <a:rPr lang="en-US" sz="2400" dirty="0" smtClean="0">
                <a:latin typeface="Gill Sans Light"/>
                <a:cs typeface="Gill Sans Light"/>
              </a:rPr>
              <a:t>@</a:t>
            </a:r>
            <a:r>
              <a:rPr lang="en-US" sz="2400" dirty="0" err="1" smtClean="0">
                <a:latin typeface="Gill Sans Light"/>
                <a:cs typeface="Gill Sans Light"/>
              </a:rPr>
              <a:t>VL_Carlson</a:t>
            </a:r>
            <a:endParaRPr lang="en-US" sz="2400" dirty="0">
              <a:latin typeface="Gill Sans Light"/>
              <a:cs typeface="Gill Sans Light"/>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rcRect r="10714"/>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44000" cy="6943725"/>
          </a:xfrm>
          <a:prstGeom prst="rect">
            <a:avLst/>
          </a:prstGeom>
        </p:spPr>
      </p:pic>
      <p:sp>
        <p:nvSpPr>
          <p:cNvPr id="7" name="Shape 104"/>
          <p:cNvSpPr txBox="1">
            <a:spLocks/>
          </p:cNvSpPr>
          <p:nvPr/>
        </p:nvSpPr>
        <p:spPr>
          <a:xfrm>
            <a:off x="0" y="5805773"/>
            <a:ext cx="9144000" cy="800189"/>
          </a:xfrm>
          <a:prstGeom prst="rect">
            <a:avLst/>
          </a:prstGeom>
          <a:solidFill>
            <a:schemeClr val="bg1">
              <a:lumMod val="9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chemeClr val="tx1">
                    <a:lumMod val="85000"/>
                    <a:lumOff val="15000"/>
                  </a:schemeClr>
                </a:solidFill>
                <a:effectLst/>
                <a:uLnTx/>
                <a:uFillTx/>
                <a:latin typeface="Gill Sans Light"/>
                <a:ea typeface="Arial" panose="00000000000000000000"/>
                <a:cs typeface="Gill Sans Light"/>
                <a:sym typeface="Arial" panose="00000000000000000000"/>
              </a:rPr>
              <a:t>The Independent Sector</a:t>
            </a:r>
            <a:endParaRPr kumimoji="0" lang="en-US" sz="4000" b="0" i="0" u="none" strike="noStrike" kern="0" cap="none" spc="0" normalizeH="0" baseline="0" noProof="0" dirty="0">
              <a:ln>
                <a:noFill/>
              </a:ln>
              <a:solidFill>
                <a:schemeClr val="tx1">
                  <a:lumMod val="85000"/>
                  <a:lumOff val="15000"/>
                </a:schemeClr>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t="17279"/>
          <a:stretch>
            <a:fillRect/>
          </a:stretch>
        </p:blipFill>
        <p:spPr>
          <a:xfrm>
            <a:off x="0" y="-3539"/>
            <a:ext cx="7696220" cy="6861539"/>
          </a:xfrm>
          <a:prstGeom prst="rect">
            <a:avLst/>
          </a:prstGeom>
        </p:spPr>
      </p:pic>
      <p:sp>
        <p:nvSpPr>
          <p:cNvPr id="6" name="Shape 104"/>
          <p:cNvSpPr txBox="1">
            <a:spLocks/>
          </p:cNvSpPr>
          <p:nvPr/>
        </p:nvSpPr>
        <p:spPr>
          <a:xfrm>
            <a:off x="0" y="5201822"/>
            <a:ext cx="9144000" cy="738633"/>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3600" b="0" i="0" u="none" strike="noStrike" kern="0" cap="none" spc="0" normalizeH="0" baseline="0" noProof="0" dirty="0"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Useful Government Stats are Disappearing</a:t>
            </a:r>
            <a:endParaRPr kumimoji="0" lang="en-US" sz="3600" b="0" i="0" u="none" strike="noStrike" kern="0" cap="none" spc="0" normalizeH="0" baseline="0" noProof="0" dirty="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704850" y="0"/>
            <a:ext cx="10544432" cy="6858000"/>
          </a:xfrm>
          <a:prstGeom prst="rect">
            <a:avLst/>
          </a:prstGeom>
          <a:noFill/>
          <a:ln w="9525">
            <a:noFill/>
            <a:miter lim="800000"/>
            <a:headEnd/>
            <a:tailEnd/>
          </a:ln>
        </p:spPr>
      </p:pic>
      <p:sp>
        <p:nvSpPr>
          <p:cNvPr id="6" name="Shape 104"/>
          <p:cNvSpPr txBox="1">
            <a:spLocks/>
          </p:cNvSpPr>
          <p:nvPr/>
        </p:nvSpPr>
        <p:spPr>
          <a:xfrm>
            <a:off x="0" y="5940455"/>
            <a:ext cx="9144000" cy="738633"/>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3600" b="0" i="0" u="none" strike="noStrike" kern="0" cap="none" spc="0" normalizeH="0" baseline="0" noProof="0" dirty="0" err="1"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OpenGov</a:t>
            </a:r>
            <a:r>
              <a:rPr kumimoji="0" lang="en-US" sz="3600" b="0" i="0" u="none" strike="noStrike" kern="0" cap="none" spc="0" normalizeH="0" baseline="0" noProof="0" dirty="0"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 Side Bar</a:t>
            </a:r>
            <a:endParaRPr kumimoji="0" lang="en-US" sz="3600" b="0" i="0" u="none" strike="noStrike" kern="0" cap="none" spc="0" normalizeH="0" baseline="0" noProof="0" dirty="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266699" y="1990725"/>
          <a:ext cx="8780027" cy="3476625"/>
        </p:xfrm>
        <a:graphic>
          <a:graphicData uri="http://schemas.openxmlformats.org/presentationml/2006/ole">
            <p:oleObj spid="_x0000_s3076" name="Worksheet" r:id="rId4" imgW="6032500" imgH="2247900" progId="Excel.Sheet.12">
              <p:embed/>
            </p:oleObj>
          </a:graphicData>
        </a:graphic>
      </p:graphicFrame>
      <p:sp>
        <p:nvSpPr>
          <p:cNvPr id="8" name="Shape 104"/>
          <p:cNvSpPr txBox="1">
            <a:spLocks/>
          </p:cNvSpPr>
          <p:nvPr/>
        </p:nvSpPr>
        <p:spPr>
          <a:xfrm>
            <a:off x="0" y="792733"/>
            <a:ext cx="9144000" cy="738633"/>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3600" b="0" i="0" u="none" strike="noStrike" kern="0" cap="none" spc="0" normalizeH="0" baseline="0" noProof="0" dirty="0"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Gov</a:t>
            </a:r>
            <a:r>
              <a:rPr kumimoji="0" lang="en-US" sz="3600" b="0" i="0" u="none" strike="noStrike" kern="0" cap="none" spc="0" normalizeH="0" noProof="0" dirty="0"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 1.75</a:t>
            </a:r>
            <a:endParaRPr kumimoji="0" lang="en-US" sz="3600" b="0" i="0" u="none" strike="noStrike" kern="0" cap="none" spc="0" normalizeH="0" baseline="0" noProof="0" dirty="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63232" y="884237"/>
            <a:ext cx="8323568" cy="4278313"/>
          </a:xfrm>
          <a:prstGeom prst="rect">
            <a:avLst/>
          </a:prstGeom>
          <a:noFill/>
          <a:ln w="9525">
            <a:noFill/>
            <a:miter lim="800000"/>
            <a:headEnd/>
            <a:tailEnd/>
          </a:ln>
        </p:spPr>
      </p:pic>
      <p:sp>
        <p:nvSpPr>
          <p:cNvPr id="6" name="Shape 104"/>
          <p:cNvSpPr txBox="1">
            <a:spLocks/>
          </p:cNvSpPr>
          <p:nvPr/>
        </p:nvSpPr>
        <p:spPr>
          <a:xfrm>
            <a:off x="0" y="5391150"/>
            <a:ext cx="9144000" cy="738633"/>
          </a:xfrm>
          <a:prstGeom prst="rect">
            <a:avLst/>
          </a:prstGeom>
          <a:solidFill>
            <a:schemeClr val="bg1">
              <a:lumMod val="85000"/>
            </a:schemeClr>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3600" b="0" i="0" u="none" strike="noStrike" kern="0" cap="none" spc="0" normalizeH="0" baseline="0" noProof="0" dirty="0" err="1" smtClean="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rPr>
              <a:t>BrightScope</a:t>
            </a:r>
            <a:endParaRPr kumimoji="0" lang="en-US" sz="3600" b="0" i="0" u="none" strike="noStrike" kern="0" cap="none" spc="0" normalizeH="0" baseline="0" noProof="0" dirty="0">
              <a:ln>
                <a:noFill/>
              </a:ln>
              <a:solidFill>
                <a:schemeClr val="tx1">
                  <a:lumMod val="65000"/>
                  <a:lumOff val="35000"/>
                </a:schemeClr>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6" name="Shape 104"/>
          <p:cNvSpPr txBox="1">
            <a:spLocks/>
          </p:cNvSpPr>
          <p:nvPr/>
        </p:nvSpPr>
        <p:spPr>
          <a:xfrm>
            <a:off x="0" y="5426613"/>
            <a:ext cx="9144000" cy="800189"/>
          </a:xfrm>
          <a:prstGeom prst="rect">
            <a:avLst/>
          </a:prstGeom>
          <a:solidFill>
            <a:srgbClr val="F2F2F2"/>
          </a:solidFill>
          <a:ln>
            <a:noFill/>
          </a:ln>
        </p:spPr>
        <p:txBody>
          <a:bodyPr wrap="square" lIns="91425" tIns="91425" rIns="91425" bIns="91425" anchor="b" anchorCtr="0">
            <a:spAutoFit/>
          </a:bodyPr>
          <a:lstStyle/>
          <a:p>
            <a:pPr marL="0" marR="0" lvl="0" indent="0" algn="l" defTabSz="914400" rtl="0" eaLnBrk="1" fontAlgn="auto" latinLnBrk="0" hangingPunct="1">
              <a:lnSpc>
                <a:spcPct val="100000"/>
              </a:lnSpc>
              <a:spcBef>
                <a:spcPts val="0"/>
              </a:spcBef>
              <a:spcAft>
                <a:spcPts val="0"/>
              </a:spcAft>
              <a:buClr>
                <a:schemeClr val="dk2"/>
              </a:buClr>
              <a:buSzPct val="25000"/>
              <a:buFont typeface="Arial"/>
              <a:buNone/>
              <a:tabLst/>
              <a:defRPr/>
            </a:pPr>
            <a:r>
              <a:rPr kumimoji="0" lang="en-US" sz="4000" b="0" i="0" u="none" strike="noStrike" kern="0" cap="none" spc="0" normalizeH="0" baseline="0" noProof="0" dirty="0" smtClean="0">
                <a:ln>
                  <a:noFill/>
                </a:ln>
                <a:solidFill>
                  <a:srgbClr val="595959"/>
                </a:solidFill>
                <a:effectLst/>
                <a:uLnTx/>
                <a:uFillTx/>
                <a:latin typeface="Gill Sans Light"/>
                <a:ea typeface="Arial" panose="00000000000000000000"/>
                <a:cs typeface="Gill Sans Light"/>
                <a:sym typeface="Arial" panose="00000000000000000000"/>
              </a:rPr>
              <a:t>Internal and Project Data </a:t>
            </a:r>
            <a:endParaRPr kumimoji="0" lang="en-US" sz="4000" b="0" i="0" u="none" strike="noStrike" kern="0" cap="none" spc="0" normalizeH="0" baseline="0" noProof="0" dirty="0">
              <a:ln>
                <a:noFill/>
              </a:ln>
              <a:solidFill>
                <a:srgbClr val="595959"/>
              </a:solidFill>
              <a:effectLst/>
              <a:uLnTx/>
              <a:uFillTx/>
              <a:latin typeface="Gill Sans Light"/>
              <a:ea typeface="Arial" panose="00000000000000000000"/>
              <a:cs typeface="Gill Sans Light"/>
              <a:sym typeface="Arial" panose="0000000000000000000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a:themeElements>
    <a:clrScheme name="Equity">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2436</Words>
  <Application>Microsoft Macintosh PowerPoint</Application>
  <PresentationFormat>On-screen Show (4:3)</PresentationFormat>
  <Paragraphs>133</Paragraphs>
  <Slides>32</Slides>
  <Notes>30</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
      <vt:lpstr>Worksheet</vt:lpstr>
      <vt:lpstr>Big Data for the Common Good</vt:lpstr>
      <vt:lpstr>The Data-Driven World</vt:lpstr>
      <vt:lpstr>But what are we really driving?</vt:lpstr>
      <vt:lpstr>Slide 4</vt:lpstr>
      <vt:lpstr>Slide 5</vt:lpstr>
      <vt:lpstr>Slide 6</vt:lpstr>
      <vt:lpstr>Slide 7</vt:lpstr>
      <vt:lpstr>Slide 8</vt:lpstr>
      <vt:lpstr>Slide 9</vt:lpstr>
      <vt:lpstr>Data Exhaust Opportunities</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for the Common Good</dc:title>
  <dc:creator>Virginia L. Carlson</dc:creator>
  <cp:lastModifiedBy>Sophia DeMartini</cp:lastModifiedBy>
  <cp:revision>19</cp:revision>
  <dcterms:created xsi:type="dcterms:W3CDTF">2012-03-01T20:15:12Z</dcterms:created>
  <dcterms:modified xsi:type="dcterms:W3CDTF">2012-03-01T20:15:57Z</dcterms:modified>
</cp:coreProperties>
</file>